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75" r:id="rId6"/>
    <p:sldId id="276" r:id="rId7"/>
    <p:sldId id="277" r:id="rId8"/>
    <p:sldId id="259" r:id="rId9"/>
    <p:sldId id="260" r:id="rId10"/>
    <p:sldId id="261" r:id="rId11"/>
    <p:sldId id="262" r:id="rId12"/>
    <p:sldId id="263" r:id="rId13"/>
    <p:sldId id="278" r:id="rId14"/>
    <p:sldId id="279" r:id="rId15"/>
    <p:sldId id="280" r:id="rId16"/>
    <p:sldId id="264" r:id="rId17"/>
    <p:sldId id="266" r:id="rId18"/>
    <p:sldId id="267" r:id="rId19"/>
    <p:sldId id="281" r:id="rId20"/>
    <p:sldId id="282" r:id="rId21"/>
    <p:sldId id="268" r:id="rId22"/>
    <p:sldId id="269" r:id="rId23"/>
    <p:sldId id="283" r:id="rId24"/>
    <p:sldId id="284" r:id="rId25"/>
    <p:sldId id="270" r:id="rId26"/>
    <p:sldId id="285" r:id="rId27"/>
    <p:sldId id="286" r:id="rId28"/>
    <p:sldId id="287" r:id="rId29"/>
    <p:sldId id="288" r:id="rId30"/>
    <p:sldId id="271" r:id="rId31"/>
    <p:sldId id="272" r:id="rId32"/>
    <p:sldId id="27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2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85F045-D586-4513-A20D-F1E0CCB33407}" type="doc">
      <dgm:prSet loTypeId="urn:microsoft.com/office/officeart/2005/8/layout/equation2" loCatId="relationship" qsTypeId="urn:microsoft.com/office/officeart/2005/8/quickstyle/3d2" qsCatId="3D" csTypeId="urn:microsoft.com/office/officeart/2005/8/colors/colorful1" csCatId="colorful" phldr="1"/>
      <dgm:spPr/>
    </dgm:pt>
    <dgm:pt modelId="{571F58FA-E1AF-44CE-80B6-22320DC0C810}">
      <dgm:prSet phldrT="[Text]"/>
      <dgm:spPr/>
      <dgm:t>
        <a:bodyPr/>
        <a:lstStyle/>
        <a:p>
          <a:r>
            <a:rPr lang="fa-IR" dirty="0" smtClean="0">
              <a:cs typeface="B Koodak" pitchFamily="2" charset="-78"/>
            </a:rPr>
            <a:t>دي اكسيد كربن</a:t>
          </a:r>
          <a:endParaRPr lang="en-US" dirty="0">
            <a:cs typeface="B Koodak" pitchFamily="2" charset="-78"/>
          </a:endParaRPr>
        </a:p>
      </dgm:t>
    </dgm:pt>
    <dgm:pt modelId="{4427A4BD-B3A3-4CC0-ACC3-003E7CE37678}" type="parTrans" cxnId="{13B0E67F-111D-4D9D-91B0-E86C7C385E29}">
      <dgm:prSet/>
      <dgm:spPr/>
      <dgm:t>
        <a:bodyPr/>
        <a:lstStyle/>
        <a:p>
          <a:endParaRPr lang="en-US">
            <a:cs typeface="B Koodak" pitchFamily="2" charset="-78"/>
          </a:endParaRPr>
        </a:p>
      </dgm:t>
    </dgm:pt>
    <dgm:pt modelId="{58EB13FF-0869-47C2-BB46-FB481A2E42B7}" type="sibTrans" cxnId="{13B0E67F-111D-4D9D-91B0-E86C7C385E29}">
      <dgm:prSet/>
      <dgm:spPr/>
      <dgm:t>
        <a:bodyPr/>
        <a:lstStyle/>
        <a:p>
          <a:endParaRPr lang="en-US">
            <a:cs typeface="B Koodak" pitchFamily="2" charset="-78"/>
          </a:endParaRPr>
        </a:p>
      </dgm:t>
    </dgm:pt>
    <dgm:pt modelId="{2C54A114-3FC3-4C69-92A8-6747AF6C90D5}">
      <dgm:prSet phldrT="[Text]"/>
      <dgm:spPr/>
      <dgm:t>
        <a:bodyPr/>
        <a:lstStyle/>
        <a:p>
          <a:r>
            <a:rPr lang="fa-IR" dirty="0" smtClean="0">
              <a:cs typeface="B Koodak" pitchFamily="2" charset="-78"/>
            </a:rPr>
            <a:t>آب</a:t>
          </a:r>
          <a:endParaRPr lang="en-US" dirty="0">
            <a:cs typeface="B Koodak" pitchFamily="2" charset="-78"/>
          </a:endParaRPr>
        </a:p>
      </dgm:t>
    </dgm:pt>
    <dgm:pt modelId="{4602D54B-E2CB-4E03-BDFE-1BCE94E9FA3E}" type="parTrans" cxnId="{ADC653C1-E581-4BBD-87F6-09D694EE1408}">
      <dgm:prSet/>
      <dgm:spPr/>
      <dgm:t>
        <a:bodyPr/>
        <a:lstStyle/>
        <a:p>
          <a:endParaRPr lang="en-US">
            <a:cs typeface="B Koodak" pitchFamily="2" charset="-78"/>
          </a:endParaRPr>
        </a:p>
      </dgm:t>
    </dgm:pt>
    <dgm:pt modelId="{FFAA4FDE-37C0-427E-9585-CC862CCD049B}" type="sibTrans" cxnId="{ADC653C1-E581-4BBD-87F6-09D694EE1408}">
      <dgm:prSet/>
      <dgm:spPr/>
      <dgm:t>
        <a:bodyPr/>
        <a:lstStyle/>
        <a:p>
          <a:endParaRPr lang="en-US">
            <a:cs typeface="B Koodak" pitchFamily="2" charset="-78"/>
          </a:endParaRPr>
        </a:p>
      </dgm:t>
    </dgm:pt>
    <dgm:pt modelId="{780E4794-69D5-448E-8F57-FEA9FFB79ECE}">
      <dgm:prSet phldrT="[Text]"/>
      <dgm:spPr/>
      <dgm:t>
        <a:bodyPr/>
        <a:lstStyle/>
        <a:p>
          <a:r>
            <a:rPr lang="fa-IR" dirty="0" smtClean="0">
              <a:cs typeface="B Koodak" pitchFamily="2" charset="-78"/>
            </a:rPr>
            <a:t>اكسيژن</a:t>
          </a:r>
          <a:endParaRPr lang="en-US" dirty="0">
            <a:cs typeface="B Koodak" pitchFamily="2" charset="-78"/>
          </a:endParaRPr>
        </a:p>
      </dgm:t>
    </dgm:pt>
    <dgm:pt modelId="{529EEF0B-3164-418D-8323-81FBA9D6B150}" type="parTrans" cxnId="{2AD296D8-30C7-47AD-BA93-DD786AB7A054}">
      <dgm:prSet/>
      <dgm:spPr/>
      <dgm:t>
        <a:bodyPr/>
        <a:lstStyle/>
        <a:p>
          <a:endParaRPr lang="en-US">
            <a:cs typeface="B Koodak" pitchFamily="2" charset="-78"/>
          </a:endParaRPr>
        </a:p>
      </dgm:t>
    </dgm:pt>
    <dgm:pt modelId="{4A997836-53E6-4C3A-BD55-4DD42AC97572}" type="sibTrans" cxnId="{2AD296D8-30C7-47AD-BA93-DD786AB7A054}">
      <dgm:prSet/>
      <dgm:spPr/>
      <dgm:t>
        <a:bodyPr/>
        <a:lstStyle/>
        <a:p>
          <a:endParaRPr lang="en-US">
            <a:cs typeface="B Koodak" pitchFamily="2" charset="-78"/>
          </a:endParaRPr>
        </a:p>
      </dgm:t>
    </dgm:pt>
    <dgm:pt modelId="{E8DECE94-BA8E-4515-851F-EA6E761606E8}" type="pres">
      <dgm:prSet presAssocID="{8485F045-D586-4513-A20D-F1E0CCB33407}" presName="Name0" presStyleCnt="0">
        <dgm:presLayoutVars>
          <dgm:dir/>
          <dgm:resizeHandles val="exact"/>
        </dgm:presLayoutVars>
      </dgm:prSet>
      <dgm:spPr/>
    </dgm:pt>
    <dgm:pt modelId="{78436757-D30C-4240-9DC4-153E24F5761E}" type="pres">
      <dgm:prSet presAssocID="{8485F045-D586-4513-A20D-F1E0CCB33407}" presName="vNodes" presStyleCnt="0"/>
      <dgm:spPr/>
    </dgm:pt>
    <dgm:pt modelId="{4A6504A6-70DA-4AEC-B849-7CB84A2DB843}" type="pres">
      <dgm:prSet presAssocID="{571F58FA-E1AF-44CE-80B6-22320DC0C81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0C8B8C-E9FA-4EC7-90D6-414A76EDF052}" type="pres">
      <dgm:prSet presAssocID="{58EB13FF-0869-47C2-BB46-FB481A2E42B7}" presName="spacerT" presStyleCnt="0"/>
      <dgm:spPr/>
    </dgm:pt>
    <dgm:pt modelId="{F48CA024-2E5A-4BC9-B598-1B2619DA0166}" type="pres">
      <dgm:prSet presAssocID="{58EB13FF-0869-47C2-BB46-FB481A2E42B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FD1A196-8235-4F50-8DA4-C00D18F1859E}" type="pres">
      <dgm:prSet presAssocID="{58EB13FF-0869-47C2-BB46-FB481A2E42B7}" presName="spacerB" presStyleCnt="0"/>
      <dgm:spPr/>
    </dgm:pt>
    <dgm:pt modelId="{5309E463-7A23-448F-92B5-582FD7089EE1}" type="pres">
      <dgm:prSet presAssocID="{2C54A114-3FC3-4C69-92A8-6747AF6C90D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1CF5D3-2D54-4F83-97D2-D4D8ECA82E5B}" type="pres">
      <dgm:prSet presAssocID="{8485F045-D586-4513-A20D-F1E0CCB33407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DB2F0501-BEE3-4657-B209-E5AB2E723165}" type="pres">
      <dgm:prSet presAssocID="{8485F045-D586-4513-A20D-F1E0CCB33407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87487CC-7BC1-4454-9C8A-FD0DEFB92EA8}" type="pres">
      <dgm:prSet presAssocID="{8485F045-D586-4513-A20D-F1E0CCB33407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C25C0C-3FBE-434B-80A3-2112BE24B0BB}" type="presOf" srcId="{8485F045-D586-4513-A20D-F1E0CCB33407}" destId="{E8DECE94-BA8E-4515-851F-EA6E761606E8}" srcOrd="0" destOrd="0" presId="urn:microsoft.com/office/officeart/2005/8/layout/equation2"/>
    <dgm:cxn modelId="{1D283D3B-05F7-43EB-9ADB-6824B0821153}" type="presOf" srcId="{571F58FA-E1AF-44CE-80B6-22320DC0C810}" destId="{4A6504A6-70DA-4AEC-B849-7CB84A2DB843}" srcOrd="0" destOrd="0" presId="urn:microsoft.com/office/officeart/2005/8/layout/equation2"/>
    <dgm:cxn modelId="{80FBE58B-3D41-45C5-9B1F-3F2287FA9E94}" type="presOf" srcId="{FFAA4FDE-37C0-427E-9585-CC862CCD049B}" destId="{F21CF5D3-2D54-4F83-97D2-D4D8ECA82E5B}" srcOrd="0" destOrd="0" presId="urn:microsoft.com/office/officeart/2005/8/layout/equation2"/>
    <dgm:cxn modelId="{2AD296D8-30C7-47AD-BA93-DD786AB7A054}" srcId="{8485F045-D586-4513-A20D-F1E0CCB33407}" destId="{780E4794-69D5-448E-8F57-FEA9FFB79ECE}" srcOrd="2" destOrd="0" parTransId="{529EEF0B-3164-418D-8323-81FBA9D6B150}" sibTransId="{4A997836-53E6-4C3A-BD55-4DD42AC97572}"/>
    <dgm:cxn modelId="{E469FDA0-CC71-4502-AFB8-036E16675EC9}" type="presOf" srcId="{2C54A114-3FC3-4C69-92A8-6747AF6C90D5}" destId="{5309E463-7A23-448F-92B5-582FD7089EE1}" srcOrd="0" destOrd="0" presId="urn:microsoft.com/office/officeart/2005/8/layout/equation2"/>
    <dgm:cxn modelId="{13B0E67F-111D-4D9D-91B0-E86C7C385E29}" srcId="{8485F045-D586-4513-A20D-F1E0CCB33407}" destId="{571F58FA-E1AF-44CE-80B6-22320DC0C810}" srcOrd="0" destOrd="0" parTransId="{4427A4BD-B3A3-4CC0-ACC3-003E7CE37678}" sibTransId="{58EB13FF-0869-47C2-BB46-FB481A2E42B7}"/>
    <dgm:cxn modelId="{7B3ACB32-575D-4798-802C-A87ED9CC929B}" type="presOf" srcId="{780E4794-69D5-448E-8F57-FEA9FFB79ECE}" destId="{A87487CC-7BC1-4454-9C8A-FD0DEFB92EA8}" srcOrd="0" destOrd="0" presId="urn:microsoft.com/office/officeart/2005/8/layout/equation2"/>
    <dgm:cxn modelId="{ADC653C1-E581-4BBD-87F6-09D694EE1408}" srcId="{8485F045-D586-4513-A20D-F1E0CCB33407}" destId="{2C54A114-3FC3-4C69-92A8-6747AF6C90D5}" srcOrd="1" destOrd="0" parTransId="{4602D54B-E2CB-4E03-BDFE-1BCE94E9FA3E}" sibTransId="{FFAA4FDE-37C0-427E-9585-CC862CCD049B}"/>
    <dgm:cxn modelId="{47A66D09-82DF-4DAE-BA6B-283516E83870}" type="presOf" srcId="{58EB13FF-0869-47C2-BB46-FB481A2E42B7}" destId="{F48CA024-2E5A-4BC9-B598-1B2619DA0166}" srcOrd="0" destOrd="0" presId="urn:microsoft.com/office/officeart/2005/8/layout/equation2"/>
    <dgm:cxn modelId="{324EA47B-1B70-4F64-8FBE-D9D6A360F23E}" type="presOf" srcId="{FFAA4FDE-37C0-427E-9585-CC862CCD049B}" destId="{DB2F0501-BEE3-4657-B209-E5AB2E723165}" srcOrd="1" destOrd="0" presId="urn:microsoft.com/office/officeart/2005/8/layout/equation2"/>
    <dgm:cxn modelId="{6D4768BE-A8DB-4BDF-B05A-B168005D8C23}" type="presParOf" srcId="{E8DECE94-BA8E-4515-851F-EA6E761606E8}" destId="{78436757-D30C-4240-9DC4-153E24F5761E}" srcOrd="0" destOrd="0" presId="urn:microsoft.com/office/officeart/2005/8/layout/equation2"/>
    <dgm:cxn modelId="{C8ADE36F-2882-435F-AB0E-5FA9D99D1F90}" type="presParOf" srcId="{78436757-D30C-4240-9DC4-153E24F5761E}" destId="{4A6504A6-70DA-4AEC-B849-7CB84A2DB843}" srcOrd="0" destOrd="0" presId="urn:microsoft.com/office/officeart/2005/8/layout/equation2"/>
    <dgm:cxn modelId="{CC05BEE1-1D56-4217-8ABC-6225D8F58A60}" type="presParOf" srcId="{78436757-D30C-4240-9DC4-153E24F5761E}" destId="{8A0C8B8C-E9FA-4EC7-90D6-414A76EDF052}" srcOrd="1" destOrd="0" presId="urn:microsoft.com/office/officeart/2005/8/layout/equation2"/>
    <dgm:cxn modelId="{956717EF-4877-4227-B1BF-5D9DAC7BF91E}" type="presParOf" srcId="{78436757-D30C-4240-9DC4-153E24F5761E}" destId="{F48CA024-2E5A-4BC9-B598-1B2619DA0166}" srcOrd="2" destOrd="0" presId="urn:microsoft.com/office/officeart/2005/8/layout/equation2"/>
    <dgm:cxn modelId="{EA3EB0A9-4B49-47C4-942E-FFA7BA7931F1}" type="presParOf" srcId="{78436757-D30C-4240-9DC4-153E24F5761E}" destId="{5FD1A196-8235-4F50-8DA4-C00D18F1859E}" srcOrd="3" destOrd="0" presId="urn:microsoft.com/office/officeart/2005/8/layout/equation2"/>
    <dgm:cxn modelId="{CC2F67FA-E035-4DA5-9C09-9B6B405F1E55}" type="presParOf" srcId="{78436757-D30C-4240-9DC4-153E24F5761E}" destId="{5309E463-7A23-448F-92B5-582FD7089EE1}" srcOrd="4" destOrd="0" presId="urn:microsoft.com/office/officeart/2005/8/layout/equation2"/>
    <dgm:cxn modelId="{11006E63-6048-4FC4-BD71-E3A2C818C818}" type="presParOf" srcId="{E8DECE94-BA8E-4515-851F-EA6E761606E8}" destId="{F21CF5D3-2D54-4F83-97D2-D4D8ECA82E5B}" srcOrd="1" destOrd="0" presId="urn:microsoft.com/office/officeart/2005/8/layout/equation2"/>
    <dgm:cxn modelId="{30C3012C-1674-40AB-AA84-3ADD7A24535E}" type="presParOf" srcId="{F21CF5D3-2D54-4F83-97D2-D4D8ECA82E5B}" destId="{DB2F0501-BEE3-4657-B209-E5AB2E723165}" srcOrd="0" destOrd="0" presId="urn:microsoft.com/office/officeart/2005/8/layout/equation2"/>
    <dgm:cxn modelId="{D7BC2B96-B5FF-4E97-A788-4F7D992F28FF}" type="presParOf" srcId="{E8DECE94-BA8E-4515-851F-EA6E761606E8}" destId="{A87487CC-7BC1-4454-9C8A-FD0DEFB92EA8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6504A6-70DA-4AEC-B849-7CB84A2DB843}">
      <dsp:nvSpPr>
        <dsp:cNvPr id="0" name=""/>
        <dsp:cNvSpPr/>
      </dsp:nvSpPr>
      <dsp:spPr>
        <a:xfrm>
          <a:off x="382488" y="1472"/>
          <a:ext cx="1480839" cy="148083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dirty="0" smtClean="0">
              <a:cs typeface="B Koodak" pitchFamily="2" charset="-78"/>
            </a:rPr>
            <a:t>دي اكسيد كربن</a:t>
          </a:r>
          <a:endParaRPr lang="en-US" sz="2300" kern="1200" dirty="0">
            <a:cs typeface="B Koodak" pitchFamily="2" charset="-78"/>
          </a:endParaRPr>
        </a:p>
      </dsp:txBody>
      <dsp:txXfrm>
        <a:off x="382488" y="1472"/>
        <a:ext cx="1480839" cy="1480839"/>
      </dsp:txXfrm>
    </dsp:sp>
    <dsp:sp modelId="{F48CA024-2E5A-4BC9-B598-1B2619DA0166}">
      <dsp:nvSpPr>
        <dsp:cNvPr id="0" name=""/>
        <dsp:cNvSpPr/>
      </dsp:nvSpPr>
      <dsp:spPr>
        <a:xfrm>
          <a:off x="693464" y="1602556"/>
          <a:ext cx="858887" cy="858887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cs typeface="B Koodak" pitchFamily="2" charset="-78"/>
          </a:endParaRPr>
        </a:p>
      </dsp:txBody>
      <dsp:txXfrm>
        <a:off x="693464" y="1602556"/>
        <a:ext cx="858887" cy="858887"/>
      </dsp:txXfrm>
    </dsp:sp>
    <dsp:sp modelId="{5309E463-7A23-448F-92B5-582FD7089EE1}">
      <dsp:nvSpPr>
        <dsp:cNvPr id="0" name=""/>
        <dsp:cNvSpPr/>
      </dsp:nvSpPr>
      <dsp:spPr>
        <a:xfrm>
          <a:off x="382488" y="2581687"/>
          <a:ext cx="1480839" cy="148083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dirty="0" smtClean="0">
              <a:cs typeface="B Koodak" pitchFamily="2" charset="-78"/>
            </a:rPr>
            <a:t>آب</a:t>
          </a:r>
          <a:endParaRPr lang="en-US" sz="2300" kern="1200" dirty="0">
            <a:cs typeface="B Koodak" pitchFamily="2" charset="-78"/>
          </a:endParaRPr>
        </a:p>
      </dsp:txBody>
      <dsp:txXfrm>
        <a:off x="382488" y="2581687"/>
        <a:ext cx="1480839" cy="1480839"/>
      </dsp:txXfrm>
    </dsp:sp>
    <dsp:sp modelId="{F21CF5D3-2D54-4F83-97D2-D4D8ECA82E5B}">
      <dsp:nvSpPr>
        <dsp:cNvPr id="0" name=""/>
        <dsp:cNvSpPr/>
      </dsp:nvSpPr>
      <dsp:spPr>
        <a:xfrm>
          <a:off x="2085454" y="1756563"/>
          <a:ext cx="470907" cy="550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cs typeface="B Koodak" pitchFamily="2" charset="-78"/>
          </a:endParaRPr>
        </a:p>
      </dsp:txBody>
      <dsp:txXfrm>
        <a:off x="2085454" y="1756563"/>
        <a:ext cx="470907" cy="550872"/>
      </dsp:txXfrm>
    </dsp:sp>
    <dsp:sp modelId="{A87487CC-7BC1-4454-9C8A-FD0DEFB92EA8}">
      <dsp:nvSpPr>
        <dsp:cNvPr id="0" name=""/>
        <dsp:cNvSpPr/>
      </dsp:nvSpPr>
      <dsp:spPr>
        <a:xfrm>
          <a:off x="2751832" y="551160"/>
          <a:ext cx="2961679" cy="296167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800" kern="1200" dirty="0" smtClean="0">
              <a:cs typeface="B Koodak" pitchFamily="2" charset="-78"/>
            </a:rPr>
            <a:t>اكسيژن</a:t>
          </a:r>
          <a:endParaRPr lang="en-US" sz="5800" kern="1200" dirty="0">
            <a:cs typeface="B Koodak" pitchFamily="2" charset="-78"/>
          </a:endParaRPr>
        </a:p>
      </dsp:txBody>
      <dsp:txXfrm>
        <a:off x="2751832" y="551160"/>
        <a:ext cx="2961679" cy="2961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0E1A-1897-430B-977F-6D5AD530F752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488D-B686-4E28-AACB-9C7132027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0E1A-1897-430B-977F-6D5AD530F752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488D-B686-4E28-AACB-9C7132027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0E1A-1897-430B-977F-6D5AD530F752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488D-B686-4E28-AACB-9C7132027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0E1A-1897-430B-977F-6D5AD530F752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488D-B686-4E28-AACB-9C7132027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0E1A-1897-430B-977F-6D5AD530F752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488D-B686-4E28-AACB-9C7132027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0E1A-1897-430B-977F-6D5AD530F752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488D-B686-4E28-AACB-9C7132027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0E1A-1897-430B-977F-6D5AD530F752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488D-B686-4E28-AACB-9C7132027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0E1A-1897-430B-977F-6D5AD530F752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488D-B686-4E28-AACB-9C7132027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0E1A-1897-430B-977F-6D5AD530F752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488D-B686-4E28-AACB-9C7132027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0E1A-1897-430B-977F-6D5AD530F752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488D-B686-4E28-AACB-9C7132027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0E1A-1897-430B-977F-6D5AD530F752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488D-B686-4E28-AACB-9C7132027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40E1A-1897-430B-977F-6D5AD530F752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4488D-B686-4E28-AACB-9C7132027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495800"/>
            <a:ext cx="7772400" cy="1470025"/>
          </a:xfrm>
        </p:spPr>
        <p:txBody>
          <a:bodyPr>
            <a:normAutofit/>
          </a:bodyPr>
          <a:lstStyle/>
          <a:p>
            <a:r>
              <a:rPr lang="fa-I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گياهان، ناجيان زمين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4" name="Picture 3" descr="090310_jung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06119">
            <a:off x="6781800" y="381000"/>
            <a:ext cx="2084832" cy="1570139"/>
          </a:xfrm>
          <a:prstGeom prst="rect">
            <a:avLst/>
          </a:prstGeom>
        </p:spPr>
      </p:pic>
      <p:pic>
        <p:nvPicPr>
          <p:cNvPr id="5" name="Picture 4" descr="143807_4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30967">
            <a:off x="5257800" y="2209800"/>
            <a:ext cx="2411730" cy="2411730"/>
          </a:xfrm>
          <a:prstGeom prst="rect">
            <a:avLst/>
          </a:prstGeom>
        </p:spPr>
      </p:pic>
      <p:pic>
        <p:nvPicPr>
          <p:cNvPr id="6" name="Picture 5" descr="2876260520102365357S600x600Q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17428">
            <a:off x="685546" y="826306"/>
            <a:ext cx="4343400" cy="289270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0">
              <a:cs typeface="B Koodak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495800"/>
            <a:ext cx="5562600" cy="1828800"/>
          </a:xfrm>
        </p:spPr>
        <p:txBody>
          <a:bodyPr>
            <a:normAutofit/>
          </a:bodyPr>
          <a:lstStyle/>
          <a:p>
            <a:pPr rtl="1"/>
            <a:endParaRPr lang="fa-IR" sz="4000" b="0" dirty="0" smtClean="0">
              <a:cs typeface="B Titr" pitchFamily="2" charset="-78"/>
            </a:endParaRPr>
          </a:p>
          <a:p>
            <a:pPr rtl="1">
              <a:buNone/>
            </a:pPr>
            <a:r>
              <a:rPr lang="fa-IR" sz="4000" b="0" dirty="0" smtClean="0">
                <a:cs typeface="B Titr" pitchFamily="2" charset="-78"/>
              </a:rPr>
              <a:t>گياهان هم مثل ما زنده هستند.</a:t>
            </a:r>
            <a:endParaRPr lang="en-US" sz="4000" b="0" dirty="0">
              <a:cs typeface="B Titr" pitchFamily="2" charset="-78"/>
            </a:endParaRPr>
          </a:p>
        </p:txBody>
      </p:sp>
      <p:pic>
        <p:nvPicPr>
          <p:cNvPr id="4" name="Picture 3" descr="Celery Clip 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762000"/>
            <a:ext cx="2398872" cy="5257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528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b="0" dirty="0">
                <a:cs typeface="B Titr" pitchFamily="2" charset="-78"/>
              </a:rPr>
              <a:t>برآورد جديد حاكي از وجود 400 هزار گونه گياه گلدار است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0">
              <a:cs typeface="B Koodak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848600" cy="1524000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fa-IR" sz="4000" b="0" dirty="0" smtClean="0">
                <a:cs typeface="B Titr" pitchFamily="2" charset="-78"/>
              </a:rPr>
              <a:t>جنگل، كارخانه اكسيژن سازي</a:t>
            </a:r>
            <a:endParaRPr lang="en-US" sz="4000" b="0" dirty="0">
              <a:cs typeface="B Titr" pitchFamily="2" charset="-78"/>
            </a:endParaRPr>
          </a:p>
        </p:txBody>
      </p:sp>
      <p:pic>
        <p:nvPicPr>
          <p:cNvPr id="4" name="Picture 3" descr="2876260520102365357S600x600Q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286000"/>
            <a:ext cx="6350000" cy="42291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600200"/>
            <a:ext cx="4495800" cy="4648200"/>
          </a:xfrm>
        </p:spPr>
        <p:txBody>
          <a:bodyPr/>
          <a:lstStyle/>
          <a:p>
            <a:pPr algn="ctr" rtl="1">
              <a:buNone/>
            </a:pPr>
            <a:r>
              <a:rPr lang="ar-SA" b="0" dirty="0">
                <a:cs typeface="B Koodak" pitchFamily="2" charset="-78"/>
              </a:rPr>
              <a:t>هر هکتار از يک جنگل </a:t>
            </a:r>
            <a:endParaRPr lang="fa-IR" b="0" dirty="0" smtClean="0">
              <a:cs typeface="B Koodak" pitchFamily="2" charset="-78"/>
            </a:endParaRPr>
          </a:p>
          <a:p>
            <a:pPr algn="ctr" rtl="1">
              <a:buNone/>
            </a:pPr>
            <a:r>
              <a:rPr lang="ar-SA" b="0" dirty="0" smtClean="0">
                <a:cs typeface="B Koodak" pitchFamily="2" charset="-78"/>
              </a:rPr>
              <a:t>پهن‌برگ </a:t>
            </a:r>
            <a:r>
              <a:rPr lang="ar-SA" b="0" dirty="0">
                <a:cs typeface="B Koodak" pitchFamily="2" charset="-78"/>
              </a:rPr>
              <a:t>می‌تواند تا 12800 </a:t>
            </a:r>
            <a:endParaRPr lang="fa-IR" b="0" dirty="0" smtClean="0">
              <a:cs typeface="B Koodak" pitchFamily="2" charset="-78"/>
            </a:endParaRPr>
          </a:p>
          <a:p>
            <a:pPr algn="ctr" rtl="1">
              <a:buNone/>
            </a:pPr>
            <a:r>
              <a:rPr lang="ar-SA" b="0" dirty="0" smtClean="0">
                <a:cs typeface="B Koodak" pitchFamily="2" charset="-78"/>
              </a:rPr>
              <a:t>کيلوگرم </a:t>
            </a:r>
            <a:r>
              <a:rPr lang="ar-SA" b="0" dirty="0">
                <a:cs typeface="B Koodak" pitchFamily="2" charset="-78"/>
              </a:rPr>
              <a:t>در سال اکسيژن توليد </a:t>
            </a:r>
            <a:endParaRPr lang="fa-IR" b="0" dirty="0" smtClean="0">
              <a:cs typeface="B Koodak" pitchFamily="2" charset="-78"/>
            </a:endParaRPr>
          </a:p>
          <a:p>
            <a:pPr algn="ctr" rtl="1">
              <a:buNone/>
            </a:pPr>
            <a:r>
              <a:rPr lang="ar-SA" b="0" dirty="0" smtClean="0">
                <a:cs typeface="B Koodak" pitchFamily="2" charset="-78"/>
              </a:rPr>
              <a:t>کند</a:t>
            </a:r>
            <a:r>
              <a:rPr lang="ar-SA" b="0" dirty="0">
                <a:cs typeface="B Koodak" pitchFamily="2" charset="-78"/>
              </a:rPr>
              <a:t>؛ مقداری که برای </a:t>
            </a:r>
            <a:endParaRPr lang="fa-IR" b="0" dirty="0" smtClean="0">
              <a:cs typeface="B Koodak" pitchFamily="2" charset="-78"/>
            </a:endParaRPr>
          </a:p>
          <a:p>
            <a:pPr algn="ctr" rtl="1">
              <a:buNone/>
            </a:pPr>
            <a:r>
              <a:rPr lang="ar-SA" b="0" dirty="0" smtClean="0">
                <a:cs typeface="B Koodak" pitchFamily="2" charset="-78"/>
              </a:rPr>
              <a:t>جنگل‌های </a:t>
            </a:r>
            <a:r>
              <a:rPr lang="ar-SA" b="0" dirty="0">
                <a:cs typeface="B Koodak" pitchFamily="2" charset="-78"/>
              </a:rPr>
              <a:t>سوزنی برگ تا </a:t>
            </a:r>
            <a:endParaRPr lang="fa-IR" b="0" dirty="0" smtClean="0">
              <a:cs typeface="B Koodak" pitchFamily="2" charset="-78"/>
            </a:endParaRPr>
          </a:p>
          <a:p>
            <a:pPr algn="ctr" rtl="1">
              <a:buNone/>
            </a:pPr>
            <a:r>
              <a:rPr lang="ar-SA" b="0" dirty="0" smtClean="0">
                <a:cs typeface="B Koodak" pitchFamily="2" charset="-78"/>
              </a:rPr>
              <a:t>14400 </a:t>
            </a:r>
            <a:r>
              <a:rPr lang="ar-SA" b="0" dirty="0">
                <a:cs typeface="B Koodak" pitchFamily="2" charset="-78"/>
              </a:rPr>
              <a:t>کيلوگرم اکسيژن در </a:t>
            </a:r>
            <a:endParaRPr lang="fa-IR" b="0" dirty="0" smtClean="0">
              <a:cs typeface="B Koodak" pitchFamily="2" charset="-78"/>
            </a:endParaRPr>
          </a:p>
          <a:p>
            <a:pPr algn="ctr" rtl="1">
              <a:buNone/>
            </a:pPr>
            <a:r>
              <a:rPr lang="ar-SA" b="0" dirty="0" smtClean="0">
                <a:cs typeface="B Koodak" pitchFamily="2" charset="-78"/>
              </a:rPr>
              <a:t>هکتار </a:t>
            </a:r>
            <a:r>
              <a:rPr lang="ar-SA" b="0" dirty="0">
                <a:cs typeface="B Koodak" pitchFamily="2" charset="-78"/>
              </a:rPr>
              <a:t>در سال افزايش می‌يابد</a:t>
            </a:r>
          </a:p>
          <a:p>
            <a:pPr algn="ctr" rtl="1">
              <a:buNone/>
            </a:pPr>
            <a:endParaRPr lang="en-US" b="0" dirty="0">
              <a:cs typeface="B Koodak" pitchFamily="2" charset="-78"/>
            </a:endParaRPr>
          </a:p>
        </p:txBody>
      </p:sp>
      <p:pic>
        <p:nvPicPr>
          <p:cNvPr id="5" name="Picture 4" descr="090310_jung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057400"/>
            <a:ext cx="3642423" cy="27432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1"/>
            <a:ext cx="5943600" cy="2590800"/>
          </a:xfrm>
        </p:spPr>
        <p:txBody>
          <a:bodyPr>
            <a:normAutofit/>
          </a:bodyPr>
          <a:lstStyle/>
          <a:p>
            <a:pPr algn="ctr" rtl="1">
              <a:lnSpc>
                <a:spcPct val="150000"/>
              </a:lnSpc>
              <a:buNone/>
            </a:pPr>
            <a:r>
              <a:rPr lang="ar-SA" b="0" dirty="0">
                <a:cs typeface="B Koodak" pitchFamily="2" charset="-78"/>
              </a:rPr>
              <a:t>هر 1000 متر مربع جنگل، </a:t>
            </a:r>
            <a:r>
              <a:rPr lang="ar-SA" b="0" dirty="0" smtClean="0">
                <a:cs typeface="B Koodak" pitchFamily="2" charset="-78"/>
              </a:rPr>
              <a:t>می‌تواند </a:t>
            </a:r>
            <a:r>
              <a:rPr lang="ar-SA" b="0" dirty="0">
                <a:cs typeface="B Koodak" pitchFamily="2" charset="-78"/>
              </a:rPr>
              <a:t>نياز سالانه‌ي </a:t>
            </a:r>
            <a:r>
              <a:rPr lang="ar-SA" b="0" dirty="0" smtClean="0">
                <a:cs typeface="B Koodak" pitchFamily="2" charset="-78"/>
              </a:rPr>
              <a:t>يک</a:t>
            </a:r>
            <a:r>
              <a:rPr lang="fa-IR" b="0" dirty="0" smtClean="0">
                <a:cs typeface="B Koodak" pitchFamily="2" charset="-78"/>
              </a:rPr>
              <a:t> </a:t>
            </a:r>
            <a:r>
              <a:rPr lang="ar-SA" b="0" dirty="0" smtClean="0">
                <a:cs typeface="B Koodak" pitchFamily="2" charset="-78"/>
              </a:rPr>
              <a:t>انسان به </a:t>
            </a:r>
            <a:r>
              <a:rPr lang="ar-SA" b="0" dirty="0">
                <a:cs typeface="B Koodak" pitchFamily="2" charset="-78"/>
              </a:rPr>
              <a:t>اکسيژن (250 تا </a:t>
            </a:r>
            <a:endParaRPr lang="fa-IR" b="0" dirty="0" smtClean="0">
              <a:cs typeface="B Koodak" pitchFamily="2" charset="-78"/>
            </a:endParaRPr>
          </a:p>
          <a:p>
            <a:pPr algn="ctr" rtl="1">
              <a:lnSpc>
                <a:spcPct val="150000"/>
              </a:lnSpc>
              <a:buNone/>
            </a:pPr>
            <a:r>
              <a:rPr lang="fa-IR" b="0" dirty="0" smtClean="0">
                <a:cs typeface="B Koodak" pitchFamily="2" charset="-78"/>
              </a:rPr>
              <a:t>3</a:t>
            </a:r>
            <a:r>
              <a:rPr lang="ar-SA" b="0" dirty="0" smtClean="0">
                <a:cs typeface="B Koodak" pitchFamily="2" charset="-78"/>
              </a:rPr>
              <a:t>00</a:t>
            </a:r>
            <a:r>
              <a:rPr lang="fa-IR" b="0" dirty="0" smtClean="0">
                <a:cs typeface="B Koodak" pitchFamily="2" charset="-78"/>
              </a:rPr>
              <a:t> </a:t>
            </a:r>
            <a:r>
              <a:rPr lang="ar-SA" b="0" dirty="0" smtClean="0">
                <a:cs typeface="B Koodak" pitchFamily="2" charset="-78"/>
              </a:rPr>
              <a:t>کيلو‌گرم</a:t>
            </a:r>
            <a:r>
              <a:rPr lang="ar-SA" b="0" dirty="0">
                <a:cs typeface="B Koodak" pitchFamily="2" charset="-78"/>
              </a:rPr>
              <a:t>) را تأمين سازد</a:t>
            </a:r>
          </a:p>
          <a:p>
            <a:pPr algn="ctr" rtl="1">
              <a:lnSpc>
                <a:spcPct val="150000"/>
              </a:lnSpc>
              <a:buNone/>
            </a:pPr>
            <a:endParaRPr lang="en-US" b="0" dirty="0">
              <a:cs typeface="B Koodak" pitchFamily="2" charset="-78"/>
            </a:endParaRPr>
          </a:p>
        </p:txBody>
      </p:sp>
      <p:pic>
        <p:nvPicPr>
          <p:cNvPr id="4" name="Picture 3" descr="CRI-mawamba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124200"/>
            <a:ext cx="5983224" cy="348265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600200"/>
            <a:ext cx="5105400" cy="4800600"/>
          </a:xfrm>
        </p:spPr>
        <p:txBody>
          <a:bodyPr/>
          <a:lstStyle/>
          <a:p>
            <a:pPr algn="ctr" rtl="1">
              <a:buNone/>
            </a:pPr>
            <a:r>
              <a:rPr lang="ar-SA" b="0" dirty="0">
                <a:cs typeface="B Koodak" pitchFamily="2" charset="-78"/>
              </a:rPr>
              <a:t>سطح برگهای يک درخت توس </a:t>
            </a:r>
            <a:endParaRPr lang="fa-IR" b="0" dirty="0" smtClean="0">
              <a:cs typeface="B Koodak" pitchFamily="2" charset="-78"/>
            </a:endParaRPr>
          </a:p>
          <a:p>
            <a:pPr algn="ctr" rtl="1">
              <a:buNone/>
            </a:pPr>
            <a:r>
              <a:rPr lang="ar-SA" b="0" dirty="0" smtClean="0">
                <a:cs typeface="B Koodak" pitchFamily="2" charset="-78"/>
              </a:rPr>
              <a:t>(</a:t>
            </a:r>
            <a:r>
              <a:rPr lang="ar-SA" b="0" dirty="0">
                <a:cs typeface="B Koodak" pitchFamily="2" charset="-78"/>
              </a:rPr>
              <a:t>غان) در هر ساعت از روز، </a:t>
            </a:r>
            <a:endParaRPr lang="fa-IR" b="0" dirty="0" smtClean="0">
              <a:cs typeface="B Koodak" pitchFamily="2" charset="-78"/>
            </a:endParaRPr>
          </a:p>
          <a:p>
            <a:pPr algn="ctr" rtl="1">
              <a:buNone/>
            </a:pPr>
            <a:r>
              <a:rPr lang="ar-SA" b="0" dirty="0" smtClean="0">
                <a:cs typeface="B Koodak" pitchFamily="2" charset="-78"/>
              </a:rPr>
              <a:t>برابر </a:t>
            </a:r>
            <a:r>
              <a:rPr lang="ar-SA" b="0" dirty="0">
                <a:cs typeface="B Koodak" pitchFamily="2" charset="-78"/>
              </a:rPr>
              <a:t>نياز يک ساعت انسان، يعنی </a:t>
            </a:r>
            <a:endParaRPr lang="fa-IR" b="0" dirty="0" smtClean="0">
              <a:cs typeface="B Koodak" pitchFamily="2" charset="-78"/>
            </a:endParaRPr>
          </a:p>
          <a:p>
            <a:pPr algn="ctr" rtl="1">
              <a:buNone/>
            </a:pPr>
            <a:r>
              <a:rPr lang="ar-SA" b="0" dirty="0" smtClean="0">
                <a:cs typeface="B Koodak" pitchFamily="2" charset="-78"/>
              </a:rPr>
              <a:t>27 </a:t>
            </a:r>
            <a:r>
              <a:rPr lang="ar-SA" b="0" dirty="0">
                <a:cs typeface="B Koodak" pitchFamily="2" charset="-78"/>
              </a:rPr>
              <a:t>گرم اکسيژن توليد </a:t>
            </a:r>
            <a:endParaRPr lang="fa-IR" b="0" dirty="0" smtClean="0">
              <a:cs typeface="B Koodak" pitchFamily="2" charset="-78"/>
            </a:endParaRPr>
          </a:p>
          <a:p>
            <a:pPr algn="ctr" rtl="1">
              <a:buNone/>
            </a:pPr>
            <a:r>
              <a:rPr lang="ar-SA" b="0" dirty="0" smtClean="0">
                <a:cs typeface="B Koodak" pitchFamily="2" charset="-78"/>
              </a:rPr>
              <a:t>می‌کند</a:t>
            </a:r>
            <a:r>
              <a:rPr lang="ar-SA" b="0" dirty="0">
                <a:cs typeface="B Koodak" pitchFamily="2" charset="-78"/>
              </a:rPr>
              <a:t>.</a:t>
            </a:r>
            <a:endParaRPr lang="en-US" b="0" dirty="0">
              <a:cs typeface="B Koodak" pitchFamily="2" charset="-78"/>
            </a:endParaRPr>
          </a:p>
        </p:txBody>
      </p:sp>
      <p:pic>
        <p:nvPicPr>
          <p:cNvPr id="4" name="Picture 3" descr="abijj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371600"/>
            <a:ext cx="3175000" cy="43307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0" dirty="0" smtClean="0">
                <a:cs typeface="B Titr" pitchFamily="2" charset="-78"/>
              </a:rPr>
              <a:t>فتوسنتز</a:t>
            </a:r>
            <a:endParaRPr lang="en-US" b="0" dirty="0">
              <a:cs typeface="B Titr" pitchFamily="2" charset="-78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676400" y="1600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>
              <a:buNone/>
            </a:pPr>
            <a:r>
              <a:rPr lang="fa-IR" sz="4400" b="0" dirty="0" smtClean="0">
                <a:cs typeface="B Titr" pitchFamily="2" charset="-78"/>
              </a:rPr>
              <a:t>خورشيد منشاء فعاليت گياه</a:t>
            </a:r>
            <a:endParaRPr lang="en-US" sz="4400" b="0" dirty="0">
              <a:cs typeface="B Titr" pitchFamily="2" charset="-78"/>
            </a:endParaRPr>
          </a:p>
        </p:txBody>
      </p:sp>
      <p:pic>
        <p:nvPicPr>
          <p:cNvPr id="4" name="Picture 3" descr="nature004482g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2590800"/>
            <a:ext cx="3686452" cy="276148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5105400"/>
            <a:ext cx="7315200" cy="1020763"/>
          </a:xfrm>
        </p:spPr>
        <p:txBody>
          <a:bodyPr/>
          <a:lstStyle/>
          <a:p>
            <a:pPr algn="r" rtl="1">
              <a:buNone/>
            </a:pPr>
            <a:r>
              <a:rPr lang="fa-IR" b="0" dirty="0" smtClean="0">
                <a:cs typeface="B Titr" pitchFamily="2" charset="-78"/>
              </a:rPr>
              <a:t>گياهان، كارخانه غذاسازي براي انسان</a:t>
            </a:r>
            <a:endParaRPr lang="en-US" b="0" dirty="0">
              <a:cs typeface="B Titr" pitchFamily="2" charset="-78"/>
            </a:endParaRPr>
          </a:p>
        </p:txBody>
      </p:sp>
      <p:pic>
        <p:nvPicPr>
          <p:cNvPr id="4" name="Picture 3" descr="1081197618012023029177125847825130221149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295400"/>
            <a:ext cx="2971800" cy="34671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5257800" cy="5592763"/>
          </a:xfrm>
        </p:spPr>
        <p:txBody>
          <a:bodyPr/>
          <a:lstStyle/>
          <a:p>
            <a:pPr algn="ctr" rtl="1">
              <a:lnSpc>
                <a:spcPct val="150000"/>
              </a:lnSpc>
              <a:buNone/>
            </a:pPr>
            <a:r>
              <a:rPr lang="fa-IR" b="0" dirty="0" smtClean="0">
                <a:cs typeface="B Koodak" pitchFamily="2" charset="-78"/>
              </a:rPr>
              <a:t>غلات مانند </a:t>
            </a:r>
            <a:r>
              <a:rPr lang="ar-SA" b="0" dirty="0" smtClean="0">
                <a:cs typeface="B Koodak" pitchFamily="2" charset="-78"/>
              </a:rPr>
              <a:t>گندم </a:t>
            </a:r>
            <a:r>
              <a:rPr lang="ar-SA" b="0" dirty="0">
                <a:cs typeface="B Koodak" pitchFamily="2" charset="-78"/>
              </a:rPr>
              <a:t>و برنج </a:t>
            </a:r>
            <a:r>
              <a:rPr lang="ar-SA" b="0" dirty="0" smtClean="0">
                <a:cs typeface="B Koodak" pitchFamily="2" charset="-78"/>
              </a:rPr>
              <a:t>70 </a:t>
            </a:r>
            <a:r>
              <a:rPr lang="ar-SA" b="0" dirty="0">
                <a:cs typeface="B Koodak" pitchFamily="2" charset="-78"/>
              </a:rPr>
              <a:t>درصد انرژی مورد نیاز بشر </a:t>
            </a:r>
            <a:r>
              <a:rPr lang="fa-IR" b="0" dirty="0" smtClean="0">
                <a:cs typeface="B Koodak" pitchFamily="2" charset="-78"/>
              </a:rPr>
              <a:t>را </a:t>
            </a:r>
          </a:p>
          <a:p>
            <a:pPr algn="ctr" rtl="1">
              <a:lnSpc>
                <a:spcPct val="150000"/>
              </a:lnSpc>
              <a:buNone/>
            </a:pPr>
            <a:r>
              <a:rPr lang="fa-IR" b="0" dirty="0" smtClean="0">
                <a:cs typeface="B Koodak" pitchFamily="2" charset="-78"/>
              </a:rPr>
              <a:t>تأمين مي كنند.</a:t>
            </a:r>
            <a:endParaRPr lang="ar-SA" b="0" dirty="0">
              <a:cs typeface="B Koodak" pitchFamily="2" charset="-78"/>
            </a:endParaRPr>
          </a:p>
          <a:p>
            <a:pPr algn="ctr" rtl="1">
              <a:lnSpc>
                <a:spcPct val="150000"/>
              </a:lnSpc>
            </a:pPr>
            <a:endParaRPr lang="en-US" b="0" dirty="0">
              <a:cs typeface="B Koodak" pitchFamily="2" charset="-78"/>
            </a:endParaRPr>
          </a:p>
        </p:txBody>
      </p:sp>
      <p:pic>
        <p:nvPicPr>
          <p:cNvPr id="4" name="Picture 3" descr="whea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2286000"/>
            <a:ext cx="4190748" cy="419074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229600" cy="1143000"/>
          </a:xfrm>
        </p:spPr>
        <p:txBody>
          <a:bodyPr>
            <a:normAutofit/>
          </a:bodyPr>
          <a:lstStyle/>
          <a:p>
            <a:r>
              <a:rPr lang="fa-IR" sz="6600" b="0" dirty="0" smtClean="0">
                <a:cs typeface="B Koodak" pitchFamily="2" charset="-78"/>
              </a:rPr>
              <a:t>لطفاً ما را نجات دهيد!</a:t>
            </a:r>
            <a:endParaRPr lang="en-US" sz="6600" b="0" dirty="0">
              <a:cs typeface="B Koodak" pitchFamily="2" charset="-78"/>
            </a:endParaRPr>
          </a:p>
        </p:txBody>
      </p:sp>
      <p:pic>
        <p:nvPicPr>
          <p:cNvPr id="4" name="Picture 3" descr="300_2025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400" y="2199958"/>
            <a:ext cx="4394379" cy="4658042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4419600" cy="5440363"/>
          </a:xfrm>
        </p:spPr>
        <p:txBody>
          <a:bodyPr/>
          <a:lstStyle/>
          <a:p>
            <a:pPr algn="ctr" rtl="1">
              <a:lnSpc>
                <a:spcPct val="150000"/>
              </a:lnSpc>
              <a:buNone/>
            </a:pPr>
            <a:r>
              <a:rPr lang="ar-SA" b="0" dirty="0" smtClean="0">
                <a:cs typeface="B Koodak" pitchFamily="2" charset="-78"/>
              </a:rPr>
              <a:t>150 گونه </a:t>
            </a:r>
            <a:r>
              <a:rPr lang="fa-IR" b="0" dirty="0" smtClean="0">
                <a:cs typeface="B Koodak" pitchFamily="2" charset="-78"/>
              </a:rPr>
              <a:t>گياهي </a:t>
            </a:r>
            <a:r>
              <a:rPr lang="ar-SA" b="0" dirty="0" smtClean="0">
                <a:cs typeface="B Koodak" pitchFamily="2" charset="-78"/>
              </a:rPr>
              <a:t>به </a:t>
            </a:r>
            <a:r>
              <a:rPr lang="ar-SA" b="0" dirty="0">
                <a:cs typeface="B Koodak" pitchFamily="2" charset="-78"/>
              </a:rPr>
              <a:t>عنوان گونه های غذایی مورد استفاده </a:t>
            </a:r>
            <a:endParaRPr lang="fa-IR" b="0" dirty="0" smtClean="0">
              <a:cs typeface="B Koodak" pitchFamily="2" charset="-78"/>
            </a:endParaRPr>
          </a:p>
          <a:p>
            <a:pPr algn="ctr" rtl="1">
              <a:lnSpc>
                <a:spcPct val="150000"/>
              </a:lnSpc>
              <a:buNone/>
            </a:pPr>
            <a:r>
              <a:rPr lang="ar-SA" b="0" dirty="0" smtClean="0">
                <a:cs typeface="B Koodak" pitchFamily="2" charset="-78"/>
              </a:rPr>
              <a:t>قرار </a:t>
            </a:r>
            <a:r>
              <a:rPr lang="fa-IR" b="0" dirty="0" smtClean="0">
                <a:cs typeface="B Koodak" pitchFamily="2" charset="-78"/>
              </a:rPr>
              <a:t>مي‌گيرد</a:t>
            </a:r>
            <a:endParaRPr lang="ar-SA" b="0" dirty="0">
              <a:cs typeface="B Koodak" pitchFamily="2" charset="-78"/>
            </a:endParaRPr>
          </a:p>
          <a:p>
            <a:pPr algn="ctr" rtl="1">
              <a:lnSpc>
                <a:spcPct val="150000"/>
              </a:lnSpc>
              <a:buNone/>
            </a:pPr>
            <a:endParaRPr lang="en-US" b="0" dirty="0">
              <a:cs typeface="B Koodak" pitchFamily="2" charset="-78"/>
            </a:endParaRPr>
          </a:p>
        </p:txBody>
      </p:sp>
      <p:pic>
        <p:nvPicPr>
          <p:cNvPr id="4" name="Picture 3" descr="27e94219e17f487dc994b766e8e841f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1828800"/>
            <a:ext cx="3810000" cy="46101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0"/>
            <a:ext cx="4419600" cy="106680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4000" b="0" dirty="0" smtClean="0">
                <a:cs typeface="B Titr" pitchFamily="2" charset="-78"/>
              </a:rPr>
              <a:t>گلدان در خانه و مدرسه</a:t>
            </a:r>
            <a:endParaRPr lang="en-US" sz="4000" b="0" dirty="0">
              <a:cs typeface="B Titr" pitchFamily="2" charset="-78"/>
            </a:endParaRPr>
          </a:p>
        </p:txBody>
      </p:sp>
      <p:pic>
        <p:nvPicPr>
          <p:cNvPr id="4" name="Picture 3" descr="plan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457200"/>
            <a:ext cx="6400800" cy="6400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5257800"/>
            <a:ext cx="5105400" cy="137160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3600" b="0" dirty="0" smtClean="0">
                <a:cs typeface="B Titr" pitchFamily="2" charset="-78"/>
              </a:rPr>
              <a:t>سبزي گياه، مايه آرامش</a:t>
            </a:r>
            <a:endParaRPr lang="en-US" sz="3600" b="0" dirty="0">
              <a:cs typeface="B Titr" pitchFamily="2" charset="-78"/>
            </a:endParaRPr>
          </a:p>
        </p:txBody>
      </p:sp>
      <p:pic>
        <p:nvPicPr>
          <p:cNvPr id="4" name="Picture 3" descr="2_11431034923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3643769" cy="568973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600200"/>
            <a:ext cx="5334000" cy="5105400"/>
          </a:xfrm>
        </p:spPr>
        <p:txBody>
          <a:bodyPr/>
          <a:lstStyle/>
          <a:p>
            <a:pPr algn="ctr" rtl="1">
              <a:buNone/>
            </a:pPr>
            <a:r>
              <a:rPr lang="ar-SA" b="0" dirty="0">
                <a:cs typeface="B Koodak" pitchFamily="2" charset="-78"/>
              </a:rPr>
              <a:t>عده ای از محققان معتقدند که رنگ </a:t>
            </a:r>
            <a:endParaRPr lang="fa-IR" b="0" dirty="0" smtClean="0">
              <a:cs typeface="B Koodak" pitchFamily="2" charset="-78"/>
            </a:endParaRPr>
          </a:p>
          <a:p>
            <a:pPr algn="ctr" rtl="1">
              <a:buNone/>
            </a:pPr>
            <a:r>
              <a:rPr lang="ar-SA" b="0" dirty="0" smtClean="0">
                <a:cs typeface="B Koodak" pitchFamily="2" charset="-78"/>
              </a:rPr>
              <a:t>سبز </a:t>
            </a:r>
            <a:r>
              <a:rPr lang="ar-SA" b="0" dirty="0">
                <a:cs typeface="B Koodak" pitchFamily="2" charset="-78"/>
              </a:rPr>
              <a:t>می تواند باعث </a:t>
            </a:r>
            <a:r>
              <a:rPr lang="ar-SA" b="0" dirty="0" smtClean="0">
                <a:cs typeface="B Koodak" pitchFamily="2" charset="-78"/>
              </a:rPr>
              <a:t>افزایش </a:t>
            </a:r>
            <a:r>
              <a:rPr lang="ar-SA" b="0" dirty="0">
                <a:cs typeface="B Koodak" pitchFamily="2" charset="-78"/>
              </a:rPr>
              <a:t>قابلیت </a:t>
            </a:r>
            <a:endParaRPr lang="fa-IR" b="0" dirty="0" smtClean="0">
              <a:cs typeface="B Koodak" pitchFamily="2" charset="-78"/>
            </a:endParaRPr>
          </a:p>
          <a:p>
            <a:pPr algn="ctr" rtl="1">
              <a:buNone/>
            </a:pPr>
            <a:r>
              <a:rPr lang="ar-SA" b="0" dirty="0" smtClean="0">
                <a:cs typeface="B Koodak" pitchFamily="2" charset="-78"/>
              </a:rPr>
              <a:t>خواندن </a:t>
            </a:r>
            <a:r>
              <a:rPr lang="ar-SA" b="0" dirty="0">
                <a:cs typeface="B Koodak" pitchFamily="2" charset="-78"/>
              </a:rPr>
              <a:t>گردد. برخی از دانش آموزان </a:t>
            </a:r>
            <a:endParaRPr lang="fa-IR" b="0" dirty="0" smtClean="0">
              <a:cs typeface="B Koodak" pitchFamily="2" charset="-78"/>
            </a:endParaRPr>
          </a:p>
          <a:p>
            <a:pPr algn="ctr" rtl="1">
              <a:buNone/>
            </a:pPr>
            <a:r>
              <a:rPr lang="ar-SA" b="0" dirty="0" smtClean="0">
                <a:cs typeface="B Koodak" pitchFamily="2" charset="-78"/>
              </a:rPr>
              <a:t>و دانشجویان </a:t>
            </a:r>
            <a:r>
              <a:rPr lang="ar-SA" b="0" dirty="0">
                <a:cs typeface="B Koodak" pitchFamily="2" charset="-78"/>
              </a:rPr>
              <a:t>با داشتن متن هایی با </a:t>
            </a:r>
            <a:endParaRPr lang="fa-IR" b="0" dirty="0" smtClean="0">
              <a:cs typeface="B Koodak" pitchFamily="2" charset="-78"/>
            </a:endParaRPr>
          </a:p>
          <a:p>
            <a:pPr algn="ctr" rtl="1">
              <a:buNone/>
            </a:pPr>
            <a:r>
              <a:rPr lang="ar-SA" b="0" dirty="0" smtClean="0">
                <a:cs typeface="B Koodak" pitchFamily="2" charset="-78"/>
              </a:rPr>
              <a:t>پس </a:t>
            </a:r>
            <a:r>
              <a:rPr lang="ar-SA" b="0" dirty="0">
                <a:cs typeface="B Koodak" pitchFamily="2" charset="-78"/>
              </a:rPr>
              <a:t>زمینه رنگ سبز، </a:t>
            </a:r>
            <a:r>
              <a:rPr lang="ar-SA" b="0" dirty="0" smtClean="0">
                <a:cs typeface="B Koodak" pitchFamily="2" charset="-78"/>
              </a:rPr>
              <a:t>میتوانند </a:t>
            </a:r>
            <a:r>
              <a:rPr lang="ar-SA" b="0" dirty="0">
                <a:cs typeface="B Koodak" pitchFamily="2" charset="-78"/>
              </a:rPr>
              <a:t>مطالب </a:t>
            </a:r>
            <a:endParaRPr lang="fa-IR" b="0" dirty="0" smtClean="0">
              <a:cs typeface="B Koodak" pitchFamily="2" charset="-78"/>
            </a:endParaRPr>
          </a:p>
          <a:p>
            <a:pPr algn="ctr" rtl="1">
              <a:buNone/>
            </a:pPr>
            <a:r>
              <a:rPr lang="ar-SA" b="0" dirty="0" smtClean="0">
                <a:cs typeface="B Koodak" pitchFamily="2" charset="-78"/>
              </a:rPr>
              <a:t>را </a:t>
            </a:r>
            <a:r>
              <a:rPr lang="ar-SA" b="0" dirty="0">
                <a:cs typeface="B Koodak" pitchFamily="2" charset="-78"/>
              </a:rPr>
              <a:t>با سرعتی بیشتر از حد معمول </a:t>
            </a:r>
            <a:endParaRPr lang="fa-IR" b="0" dirty="0" smtClean="0">
              <a:cs typeface="B Koodak" pitchFamily="2" charset="-78"/>
            </a:endParaRPr>
          </a:p>
          <a:p>
            <a:pPr algn="ctr" rtl="1">
              <a:buNone/>
            </a:pPr>
            <a:r>
              <a:rPr lang="ar-SA" b="0" dirty="0" smtClean="0">
                <a:cs typeface="B Koodak" pitchFamily="2" charset="-78"/>
              </a:rPr>
              <a:t>بخوانند </a:t>
            </a:r>
            <a:r>
              <a:rPr lang="ar-SA" b="0" dirty="0">
                <a:cs typeface="B Koodak" pitchFamily="2" charset="-78"/>
              </a:rPr>
              <a:t>و </a:t>
            </a:r>
            <a:r>
              <a:rPr lang="ar-SA" b="0" dirty="0" smtClean="0">
                <a:cs typeface="B Koodak" pitchFamily="2" charset="-78"/>
              </a:rPr>
              <a:t>درک </a:t>
            </a:r>
            <a:r>
              <a:rPr lang="ar-SA" b="0" dirty="0">
                <a:cs typeface="B Koodak" pitchFamily="2" charset="-78"/>
              </a:rPr>
              <a:t>کنند.</a:t>
            </a:r>
          </a:p>
          <a:p>
            <a:pPr algn="ctr" rtl="1">
              <a:buNone/>
            </a:pPr>
            <a:endParaRPr lang="en-US" b="0" dirty="0">
              <a:cs typeface="B Koodak" pitchFamily="2" charset="-78"/>
            </a:endParaRPr>
          </a:p>
        </p:txBody>
      </p:sp>
      <p:pic>
        <p:nvPicPr>
          <p:cNvPr id="4" name="Picture 3" descr="Boy%20writing%20clip%20ar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381000"/>
            <a:ext cx="3403600" cy="340360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495800" cy="5059363"/>
          </a:xfrm>
        </p:spPr>
        <p:txBody>
          <a:bodyPr/>
          <a:lstStyle/>
          <a:p>
            <a:pPr algn="ctr" rtl="1">
              <a:lnSpc>
                <a:spcPct val="150000"/>
              </a:lnSpc>
              <a:buNone/>
            </a:pPr>
            <a:r>
              <a:rPr lang="fa-IR" b="0" dirty="0" smtClean="0">
                <a:cs typeface="B Koodak" pitchFamily="2" charset="-78"/>
              </a:rPr>
              <a:t>پ</a:t>
            </a:r>
            <a:r>
              <a:rPr lang="ar-SA" b="0" dirty="0" smtClean="0">
                <a:cs typeface="B Koodak" pitchFamily="2" charset="-78"/>
              </a:rPr>
              <a:t>ژوهشگران </a:t>
            </a:r>
            <a:r>
              <a:rPr lang="ar-SA" b="0" dirty="0">
                <a:cs typeface="B Koodak" pitchFamily="2" charset="-78"/>
              </a:rPr>
              <a:t>معتقدند که سبز با </a:t>
            </a:r>
            <a:endParaRPr lang="fa-IR" b="0" dirty="0" smtClean="0">
              <a:cs typeface="B Koodak" pitchFamily="2" charset="-78"/>
            </a:endParaRPr>
          </a:p>
          <a:p>
            <a:pPr algn="ctr" rtl="1">
              <a:lnSpc>
                <a:spcPct val="150000"/>
              </a:lnSpc>
              <a:buNone/>
            </a:pPr>
            <a:r>
              <a:rPr lang="ar-SA" b="0" dirty="0" smtClean="0">
                <a:cs typeface="B Koodak" pitchFamily="2" charset="-78"/>
              </a:rPr>
              <a:t>عملکرد </a:t>
            </a:r>
            <a:r>
              <a:rPr lang="ar-SA" b="0" dirty="0">
                <a:cs typeface="B Koodak" pitchFamily="2" charset="-78"/>
              </a:rPr>
              <a:t>غده تیموس مرتبط </a:t>
            </a:r>
            <a:endParaRPr lang="fa-IR" b="0" dirty="0" smtClean="0">
              <a:cs typeface="B Koodak" pitchFamily="2" charset="-78"/>
            </a:endParaRPr>
          </a:p>
          <a:p>
            <a:pPr algn="ctr" rtl="1">
              <a:lnSpc>
                <a:spcPct val="150000"/>
              </a:lnSpc>
              <a:buNone/>
            </a:pPr>
            <a:r>
              <a:rPr lang="ar-SA" b="0" dirty="0" smtClean="0">
                <a:cs typeface="B Koodak" pitchFamily="2" charset="-78"/>
              </a:rPr>
              <a:t>است </a:t>
            </a:r>
            <a:r>
              <a:rPr lang="ar-SA" b="0" dirty="0">
                <a:cs typeface="B Koodak" pitchFamily="2" charset="-78"/>
              </a:rPr>
              <a:t>واز نور سبز به عنوان </a:t>
            </a:r>
            <a:endParaRPr lang="fa-IR" b="0" dirty="0" smtClean="0">
              <a:cs typeface="B Koodak" pitchFamily="2" charset="-78"/>
            </a:endParaRPr>
          </a:p>
          <a:p>
            <a:pPr algn="ctr" rtl="1">
              <a:lnSpc>
                <a:spcPct val="150000"/>
              </a:lnSpc>
              <a:buNone/>
            </a:pPr>
            <a:r>
              <a:rPr lang="ar-SA" b="0" dirty="0" smtClean="0">
                <a:cs typeface="B Koodak" pitchFamily="2" charset="-78"/>
              </a:rPr>
              <a:t>درمانی </a:t>
            </a:r>
            <a:r>
              <a:rPr lang="ar-SA" b="0" dirty="0">
                <a:cs typeface="B Koodak" pitchFamily="2" charset="-78"/>
              </a:rPr>
              <a:t>برای مبارزه با خستگی </a:t>
            </a:r>
            <a:endParaRPr lang="fa-IR" b="0" dirty="0" smtClean="0">
              <a:cs typeface="B Koodak" pitchFamily="2" charset="-78"/>
            </a:endParaRPr>
          </a:p>
          <a:p>
            <a:pPr algn="ctr" rtl="1">
              <a:lnSpc>
                <a:spcPct val="150000"/>
              </a:lnSpc>
              <a:buNone/>
            </a:pPr>
            <a:r>
              <a:rPr lang="ar-SA" b="0" dirty="0" smtClean="0">
                <a:cs typeface="B Koodak" pitchFamily="2" charset="-78"/>
              </a:rPr>
              <a:t>شدید </a:t>
            </a:r>
            <a:r>
              <a:rPr lang="ar-SA" b="0" dirty="0">
                <a:cs typeface="B Koodak" pitchFamily="2" charset="-78"/>
              </a:rPr>
              <a:t>نام می برند. </a:t>
            </a:r>
          </a:p>
          <a:p>
            <a:pPr algn="ctr" rtl="1">
              <a:lnSpc>
                <a:spcPct val="150000"/>
              </a:lnSpc>
              <a:buNone/>
            </a:pPr>
            <a:endParaRPr lang="en-US" b="0" dirty="0">
              <a:cs typeface="B Koodak" pitchFamily="2" charset="-78"/>
            </a:endParaRPr>
          </a:p>
        </p:txBody>
      </p:sp>
      <p:pic>
        <p:nvPicPr>
          <p:cNvPr id="4" name="Picture 3" descr="Green_Light_by_herald_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57262">
            <a:off x="4800600" y="3581400"/>
            <a:ext cx="3870960" cy="24193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5791200"/>
            <a:ext cx="5105400" cy="914400"/>
          </a:xfrm>
        </p:spPr>
        <p:txBody>
          <a:bodyPr/>
          <a:lstStyle/>
          <a:p>
            <a:pPr algn="r" rtl="1">
              <a:buNone/>
            </a:pPr>
            <a:r>
              <a:rPr lang="fa-IR" b="0" dirty="0" smtClean="0">
                <a:cs typeface="B Titr" pitchFamily="2" charset="-78"/>
              </a:rPr>
              <a:t>گلدان، يك همكلاسي خوب</a:t>
            </a:r>
            <a:endParaRPr lang="en-US" b="0" dirty="0">
              <a:cs typeface="B Titr" pitchFamily="2" charset="-78"/>
            </a:endParaRPr>
          </a:p>
        </p:txBody>
      </p:sp>
      <p:pic>
        <p:nvPicPr>
          <p:cNvPr id="4" name="Picture 3" descr="w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371600"/>
            <a:ext cx="3310434" cy="44196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5029200" cy="5516563"/>
          </a:xfrm>
        </p:spPr>
        <p:txBody>
          <a:bodyPr/>
          <a:lstStyle/>
          <a:p>
            <a:pPr algn="ctr" rtl="1">
              <a:lnSpc>
                <a:spcPct val="150000"/>
              </a:lnSpc>
              <a:buNone/>
            </a:pPr>
            <a:r>
              <a:rPr lang="ar-SA" b="0" dirty="0">
                <a:cs typeface="B Koodak" pitchFamily="2" charset="-78"/>
              </a:rPr>
              <a:t>پژوهشگران خاطرنشان كردند: </a:t>
            </a:r>
            <a:endParaRPr lang="fa-IR" b="0" dirty="0" smtClean="0">
              <a:cs typeface="B Koodak" pitchFamily="2" charset="-78"/>
            </a:endParaRPr>
          </a:p>
          <a:p>
            <a:pPr algn="ctr" rtl="1">
              <a:lnSpc>
                <a:spcPct val="150000"/>
              </a:lnSpc>
              <a:buNone/>
            </a:pPr>
            <a:r>
              <a:rPr lang="ar-SA" b="0" dirty="0" smtClean="0">
                <a:cs typeface="B Koodak" pitchFamily="2" charset="-78"/>
              </a:rPr>
              <a:t>گياهان </a:t>
            </a:r>
            <a:r>
              <a:rPr lang="ar-SA" b="0" dirty="0">
                <a:cs typeface="B Koodak" pitchFamily="2" charset="-78"/>
              </a:rPr>
              <a:t>خانگي در كاهش </a:t>
            </a:r>
            <a:endParaRPr lang="fa-IR" b="0" dirty="0" smtClean="0">
              <a:cs typeface="B Koodak" pitchFamily="2" charset="-78"/>
            </a:endParaRPr>
          </a:p>
          <a:p>
            <a:pPr algn="ctr" rtl="1">
              <a:lnSpc>
                <a:spcPct val="150000"/>
              </a:lnSpc>
              <a:buNone/>
            </a:pPr>
            <a:r>
              <a:rPr lang="ar-SA" b="0" dirty="0" smtClean="0">
                <a:cs typeface="B Koodak" pitchFamily="2" charset="-78"/>
              </a:rPr>
              <a:t>ميزان گا</a:t>
            </a:r>
            <a:r>
              <a:rPr lang="fa-IR" b="0" dirty="0" smtClean="0">
                <a:cs typeface="B Koodak" pitchFamily="2" charset="-78"/>
              </a:rPr>
              <a:t>ز</a:t>
            </a:r>
            <a:r>
              <a:rPr lang="ar-SA" b="0" dirty="0" smtClean="0">
                <a:cs typeface="B Koodak" pitchFamily="2" charset="-78"/>
              </a:rPr>
              <a:t> </a:t>
            </a:r>
            <a:r>
              <a:rPr lang="ar-SA" b="0" dirty="0">
                <a:cs typeface="B Koodak" pitchFamily="2" charset="-78"/>
              </a:rPr>
              <a:t>ازن كه يكي از مهمترين </a:t>
            </a:r>
            <a:endParaRPr lang="fa-IR" b="0" dirty="0" smtClean="0">
              <a:cs typeface="B Koodak" pitchFamily="2" charset="-78"/>
            </a:endParaRPr>
          </a:p>
          <a:p>
            <a:pPr algn="ctr" rtl="1">
              <a:lnSpc>
                <a:spcPct val="150000"/>
              </a:lnSpc>
              <a:buNone/>
            </a:pPr>
            <a:r>
              <a:rPr lang="ar-SA" b="0" dirty="0" smtClean="0">
                <a:cs typeface="B Koodak" pitchFamily="2" charset="-78"/>
              </a:rPr>
              <a:t>گازهاي </a:t>
            </a:r>
            <a:r>
              <a:rPr lang="ar-SA" b="0" dirty="0">
                <a:cs typeface="B Koodak" pitchFamily="2" charset="-78"/>
              </a:rPr>
              <a:t>آلوده كننده هوا </a:t>
            </a:r>
            <a:endParaRPr lang="fa-IR" b="0" dirty="0" smtClean="0">
              <a:cs typeface="B Koodak" pitchFamily="2" charset="-78"/>
            </a:endParaRPr>
          </a:p>
          <a:p>
            <a:pPr algn="ctr" rtl="1">
              <a:lnSpc>
                <a:spcPct val="150000"/>
              </a:lnSpc>
              <a:buNone/>
            </a:pPr>
            <a:r>
              <a:rPr lang="ar-SA" b="0" dirty="0" smtClean="0">
                <a:cs typeface="B Koodak" pitchFamily="2" charset="-78"/>
              </a:rPr>
              <a:t>است </a:t>
            </a:r>
            <a:r>
              <a:rPr lang="ar-SA" b="0" dirty="0">
                <a:cs typeface="B Koodak" pitchFamily="2" charset="-78"/>
              </a:rPr>
              <a:t>نقش مفيدي دارند. </a:t>
            </a:r>
          </a:p>
          <a:p>
            <a:pPr algn="ctr" rtl="1">
              <a:lnSpc>
                <a:spcPct val="150000"/>
              </a:lnSpc>
              <a:buNone/>
            </a:pPr>
            <a:endParaRPr lang="en-US" b="0" dirty="0">
              <a:cs typeface="B Koodak" pitchFamily="2" charset="-78"/>
            </a:endParaRPr>
          </a:p>
        </p:txBody>
      </p:sp>
      <p:pic>
        <p:nvPicPr>
          <p:cNvPr id="4" name="Picture 3" descr="5436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3810000"/>
            <a:ext cx="3810000" cy="254317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85000" lnSpcReduction="20000"/>
          </a:bodyPr>
          <a:lstStyle/>
          <a:p>
            <a:pPr algn="ctr" rtl="1">
              <a:lnSpc>
                <a:spcPct val="200000"/>
              </a:lnSpc>
              <a:buNone/>
            </a:pPr>
            <a:r>
              <a:rPr lang="fa-IR" b="0" dirty="0">
                <a:cs typeface="B Koodak" pitchFamily="2" charset="-78"/>
              </a:rPr>
              <a:t>طی مطالعاتی که توسط سازمان ناسا نظارت شده است، </a:t>
            </a:r>
            <a:endParaRPr lang="fa-IR" b="0" dirty="0" smtClean="0">
              <a:cs typeface="B Koodak" pitchFamily="2" charset="-78"/>
            </a:endParaRPr>
          </a:p>
          <a:p>
            <a:pPr algn="ctr" rtl="1">
              <a:lnSpc>
                <a:spcPct val="200000"/>
              </a:lnSpc>
              <a:buNone/>
            </a:pPr>
            <a:r>
              <a:rPr lang="fa-IR" b="0" dirty="0" smtClean="0">
                <a:cs typeface="B Koodak" pitchFamily="2" charset="-78"/>
              </a:rPr>
              <a:t>مشخص </a:t>
            </a:r>
            <a:r>
              <a:rPr lang="fa-IR" b="0" dirty="0">
                <a:cs typeface="B Koodak" pitchFamily="2" charset="-78"/>
              </a:rPr>
              <a:t>شد که گیاهان آپارتمانی در یک فضای بسته و </a:t>
            </a:r>
            <a:endParaRPr lang="fa-IR" b="0" dirty="0" smtClean="0">
              <a:cs typeface="B Koodak" pitchFamily="2" charset="-78"/>
            </a:endParaRPr>
          </a:p>
          <a:p>
            <a:pPr algn="ctr" rtl="1">
              <a:lnSpc>
                <a:spcPct val="200000"/>
              </a:lnSpc>
              <a:buNone/>
            </a:pPr>
            <a:r>
              <a:rPr lang="fa-IR" b="0" dirty="0" smtClean="0">
                <a:cs typeface="B Koodak" pitchFamily="2" charset="-78"/>
              </a:rPr>
              <a:t>محیط </a:t>
            </a:r>
            <a:r>
              <a:rPr lang="fa-IR" b="0" dirty="0">
                <a:cs typeface="B Koodak" pitchFamily="2" charset="-78"/>
              </a:rPr>
              <a:t>کنترل شده توانایی جذب آلودگی از هوا را خواهند </a:t>
            </a:r>
            <a:endParaRPr lang="fa-IR" b="0" dirty="0" smtClean="0">
              <a:cs typeface="B Koodak" pitchFamily="2" charset="-78"/>
            </a:endParaRPr>
          </a:p>
          <a:p>
            <a:pPr algn="ctr" rtl="1">
              <a:lnSpc>
                <a:spcPct val="200000"/>
              </a:lnSpc>
              <a:buNone/>
            </a:pPr>
            <a:r>
              <a:rPr lang="fa-IR" b="0" dirty="0" smtClean="0">
                <a:cs typeface="B Koodak" pitchFamily="2" charset="-78"/>
              </a:rPr>
              <a:t>داشت</a:t>
            </a:r>
            <a:r>
              <a:rPr lang="en-US" b="0" dirty="0">
                <a:cs typeface="B Koodak" pitchFamily="2" charset="-78"/>
              </a:rPr>
              <a:t>. </a:t>
            </a:r>
            <a:r>
              <a:rPr lang="fa-IR" b="0" dirty="0">
                <a:cs typeface="B Koodak" pitchFamily="2" charset="-78"/>
              </a:rPr>
              <a:t>این مطالعات نشان داد که برگ درختان آپارتمانی </a:t>
            </a:r>
            <a:endParaRPr lang="fa-IR" b="0" dirty="0" smtClean="0">
              <a:cs typeface="B Koodak" pitchFamily="2" charset="-78"/>
            </a:endParaRPr>
          </a:p>
          <a:p>
            <a:pPr algn="ctr" rtl="1">
              <a:lnSpc>
                <a:spcPct val="200000"/>
              </a:lnSpc>
              <a:buNone/>
            </a:pPr>
            <a:r>
              <a:rPr lang="fa-IR" b="0" dirty="0" smtClean="0">
                <a:cs typeface="B Koodak" pitchFamily="2" charset="-78"/>
              </a:rPr>
              <a:t>توانایی </a:t>
            </a:r>
            <a:r>
              <a:rPr lang="fa-IR" b="0" dirty="0">
                <a:cs typeface="B Koodak" pitchFamily="2" charset="-78"/>
              </a:rPr>
              <a:t>جذب آلودگی در مقادیر کم و ریشه گیاهان به کمک </a:t>
            </a:r>
            <a:endParaRPr lang="fa-IR" b="0" dirty="0" smtClean="0">
              <a:cs typeface="B Koodak" pitchFamily="2" charset="-78"/>
            </a:endParaRPr>
          </a:p>
          <a:p>
            <a:pPr algn="ctr" rtl="1">
              <a:lnSpc>
                <a:spcPct val="200000"/>
              </a:lnSpc>
              <a:buNone/>
            </a:pPr>
            <a:r>
              <a:rPr lang="fa-IR" b="0" dirty="0" smtClean="0">
                <a:cs typeface="B Koodak" pitchFamily="2" charset="-78"/>
              </a:rPr>
              <a:t>فیلتر </a:t>
            </a:r>
            <a:r>
              <a:rPr lang="fa-IR" b="0" dirty="0">
                <a:cs typeface="B Koodak" pitchFamily="2" charset="-78"/>
              </a:rPr>
              <a:t>کربن فعال توانایی دفع آلودگی تا حد بسیار بالاتری را </a:t>
            </a:r>
            <a:endParaRPr lang="fa-IR" b="0" dirty="0" smtClean="0">
              <a:cs typeface="B Koodak" pitchFamily="2" charset="-78"/>
            </a:endParaRPr>
          </a:p>
          <a:p>
            <a:pPr algn="ctr" rtl="1">
              <a:lnSpc>
                <a:spcPct val="200000"/>
              </a:lnSpc>
              <a:buNone/>
            </a:pPr>
            <a:r>
              <a:rPr lang="fa-IR" b="0" dirty="0" smtClean="0">
                <a:cs typeface="B Koodak" pitchFamily="2" charset="-78"/>
              </a:rPr>
              <a:t>دارا </a:t>
            </a:r>
            <a:r>
              <a:rPr lang="fa-IR" b="0" dirty="0">
                <a:cs typeface="B Koodak" pitchFamily="2" charset="-78"/>
              </a:rPr>
              <a:t>هستند</a:t>
            </a:r>
            <a:r>
              <a:rPr lang="en-US" b="0" dirty="0">
                <a:cs typeface="B Koodak" pitchFamily="2" charset="-78"/>
              </a:rPr>
              <a:t>. </a:t>
            </a:r>
          </a:p>
          <a:p>
            <a:pPr algn="ctr" rtl="1">
              <a:lnSpc>
                <a:spcPct val="200000"/>
              </a:lnSpc>
              <a:buNone/>
            </a:pPr>
            <a:endParaRPr lang="en-US" b="0" dirty="0">
              <a:cs typeface="B Koodak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609600"/>
            <a:ext cx="4724400" cy="5516563"/>
          </a:xfrm>
        </p:spPr>
        <p:txBody>
          <a:bodyPr>
            <a:normAutofit fontScale="77500" lnSpcReduction="20000"/>
          </a:bodyPr>
          <a:lstStyle/>
          <a:p>
            <a:pPr algn="ctr" rtl="1">
              <a:lnSpc>
                <a:spcPct val="150000"/>
              </a:lnSpc>
              <a:buNone/>
            </a:pPr>
            <a:r>
              <a:rPr lang="ar-SA" b="0" dirty="0" smtClean="0">
                <a:cs typeface="B Koodak" pitchFamily="2" charset="-78"/>
              </a:rPr>
              <a:t>گیاهان </a:t>
            </a:r>
            <a:r>
              <a:rPr lang="ar-SA" b="0" dirty="0">
                <a:cs typeface="B Koodak" pitchFamily="2" charset="-78"/>
              </a:rPr>
              <a:t>آپارتمانی قادرند 87 درصد سموم هوا را </a:t>
            </a:r>
            <a:r>
              <a:rPr lang="ar-SA" b="0" dirty="0" smtClean="0">
                <a:cs typeface="B Koodak" pitchFamily="2" charset="-78"/>
              </a:rPr>
              <a:t>طی 24 ساعت </a:t>
            </a:r>
            <a:r>
              <a:rPr lang="ar-SA" b="0" dirty="0">
                <a:cs typeface="B Koodak" pitchFamily="2" charset="-78"/>
              </a:rPr>
              <a:t>از بین ببرند. برای تمیز نگه داشتن هوای خانه‏ای با </a:t>
            </a:r>
            <a:r>
              <a:rPr lang="ar-SA" b="0" dirty="0" smtClean="0">
                <a:cs typeface="B Koodak" pitchFamily="2" charset="-78"/>
              </a:rPr>
              <a:t>مساحت </a:t>
            </a:r>
            <a:r>
              <a:rPr lang="ar-SA" b="0" dirty="0">
                <a:cs typeface="B Koodak" pitchFamily="2" charset="-78"/>
              </a:rPr>
              <a:t>167 مترمربع تعداد 15 تا 18 گیاه آپارتمانی با </a:t>
            </a:r>
            <a:r>
              <a:rPr lang="ar-SA" b="0" dirty="0" smtClean="0">
                <a:cs typeface="B Koodak" pitchFamily="2" charset="-78"/>
              </a:rPr>
              <a:t>اندازه</a:t>
            </a:r>
            <a:r>
              <a:rPr lang="ar-SA" b="0" dirty="0">
                <a:cs typeface="B Koodak" pitchFamily="2" charset="-78"/>
              </a:rPr>
              <a:t>‏ای حدود 15 تا 20 سانتی‏متر توصیه می‏شود. گیاهان </a:t>
            </a:r>
            <a:r>
              <a:rPr lang="ar-SA" b="0" dirty="0" smtClean="0">
                <a:cs typeface="B Koodak" pitchFamily="2" charset="-78"/>
              </a:rPr>
              <a:t>می</a:t>
            </a:r>
            <a:r>
              <a:rPr lang="ar-SA" b="0" dirty="0">
                <a:cs typeface="B Koodak" pitchFamily="2" charset="-78"/>
              </a:rPr>
              <a:t>‏توانند انواع مختلف سموم از جمله آمونیاک، فرمالدیید، </a:t>
            </a:r>
            <a:r>
              <a:rPr lang="ar-SA" b="0" dirty="0" smtClean="0">
                <a:cs typeface="B Koodak" pitchFamily="2" charset="-78"/>
              </a:rPr>
              <a:t>منوکسیدکربن</a:t>
            </a:r>
            <a:r>
              <a:rPr lang="ar-SA" b="0" dirty="0">
                <a:cs typeface="B Koodak" pitchFamily="2" charset="-78"/>
              </a:rPr>
              <a:t>، بنزن، زایلن و تری‌کلرواتیلن را از بین ببرند.</a:t>
            </a:r>
          </a:p>
          <a:p>
            <a:pPr algn="ctr" rtl="1">
              <a:lnSpc>
                <a:spcPct val="150000"/>
              </a:lnSpc>
            </a:pPr>
            <a:endParaRPr lang="en-US" b="0" dirty="0">
              <a:cs typeface="B Koodak" pitchFamily="2" charset="-78"/>
            </a:endParaRPr>
          </a:p>
        </p:txBody>
      </p:sp>
      <p:pic>
        <p:nvPicPr>
          <p:cNvPr id="5" name="Picture 4" descr="143807_4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124200"/>
            <a:ext cx="2857500" cy="28575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b="0" dirty="0" smtClean="0">
                <a:cs typeface="B Titr" pitchFamily="2" charset="-78"/>
              </a:rPr>
              <a:t>گیاهان خستگی و سرماخوردگی را از بین می‏برند </a:t>
            </a:r>
            <a:endParaRPr lang="en-US" sz="3600" b="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4114800" cy="4830763"/>
          </a:xfrm>
        </p:spPr>
        <p:txBody>
          <a:bodyPr>
            <a:normAutofit fontScale="92500" lnSpcReduction="20000"/>
          </a:bodyPr>
          <a:lstStyle/>
          <a:p>
            <a:pPr algn="ctr" rtl="1">
              <a:buNone/>
            </a:pPr>
            <a:r>
              <a:rPr lang="ar-SA" b="0" dirty="0" smtClean="0">
                <a:cs typeface="B Koodak" pitchFamily="2" charset="-78"/>
              </a:rPr>
              <a:t>طبق </a:t>
            </a:r>
            <a:r>
              <a:rPr lang="ar-SA" b="0" dirty="0">
                <a:cs typeface="B Koodak" pitchFamily="2" charset="-78"/>
              </a:rPr>
              <a:t>نتایج تحقیقات </a:t>
            </a:r>
            <a:endParaRPr lang="fa-IR" b="0" dirty="0" smtClean="0">
              <a:cs typeface="B Koodak" pitchFamily="2" charset="-78"/>
            </a:endParaRPr>
          </a:p>
          <a:p>
            <a:pPr algn="ctr" rtl="1">
              <a:buNone/>
            </a:pPr>
            <a:r>
              <a:rPr lang="ar-SA" b="0" dirty="0" smtClean="0">
                <a:cs typeface="B Koodak" pitchFamily="2" charset="-78"/>
              </a:rPr>
              <a:t>پژوهشگران </a:t>
            </a:r>
            <a:r>
              <a:rPr lang="ar-SA" b="0" dirty="0">
                <a:cs typeface="B Koodak" pitchFamily="2" charset="-78"/>
              </a:rPr>
              <a:t>دانشکده </a:t>
            </a:r>
            <a:endParaRPr lang="fa-IR" b="0" dirty="0" smtClean="0">
              <a:cs typeface="B Koodak" pitchFamily="2" charset="-78"/>
            </a:endParaRPr>
          </a:p>
          <a:p>
            <a:pPr algn="ctr" rtl="1">
              <a:buNone/>
            </a:pPr>
            <a:r>
              <a:rPr lang="ar-SA" b="0" dirty="0" smtClean="0">
                <a:cs typeface="B Koodak" pitchFamily="2" charset="-78"/>
              </a:rPr>
              <a:t>کشاورزی </a:t>
            </a:r>
            <a:r>
              <a:rPr lang="ar-SA" b="0" dirty="0">
                <a:cs typeface="B Koodak" pitchFamily="2" charset="-78"/>
              </a:rPr>
              <a:t>دانشگاه نورث‎وی </a:t>
            </a:r>
            <a:endParaRPr lang="fa-IR" b="0" dirty="0" smtClean="0">
              <a:cs typeface="B Koodak" pitchFamily="2" charset="-78"/>
            </a:endParaRPr>
          </a:p>
          <a:p>
            <a:pPr algn="ctr" rtl="1">
              <a:buNone/>
            </a:pPr>
            <a:r>
              <a:rPr lang="ar-SA" b="0" dirty="0" smtClean="0">
                <a:cs typeface="B Koodak" pitchFamily="2" charset="-78"/>
              </a:rPr>
              <a:t>گل</a:t>
            </a:r>
            <a:r>
              <a:rPr lang="ar-SA" b="0" dirty="0">
                <a:cs typeface="B Koodak" pitchFamily="2" charset="-78"/>
              </a:rPr>
              <a:t>‏ها و گیاهان آپارتمانی </a:t>
            </a:r>
            <a:endParaRPr lang="fa-IR" b="0" dirty="0" smtClean="0">
              <a:cs typeface="B Koodak" pitchFamily="2" charset="-78"/>
            </a:endParaRPr>
          </a:p>
          <a:p>
            <a:pPr algn="ctr" rtl="1">
              <a:buNone/>
            </a:pPr>
            <a:r>
              <a:rPr lang="ar-SA" b="0" dirty="0" smtClean="0">
                <a:cs typeface="B Koodak" pitchFamily="2" charset="-78"/>
              </a:rPr>
              <a:t>می</a:t>
            </a:r>
            <a:r>
              <a:rPr lang="ar-SA" b="0" dirty="0">
                <a:cs typeface="B Koodak" pitchFamily="2" charset="-78"/>
              </a:rPr>
              <a:t>‏توانند با افزایش رطوبت و </a:t>
            </a:r>
            <a:endParaRPr lang="fa-IR" b="0" dirty="0" smtClean="0">
              <a:cs typeface="B Koodak" pitchFamily="2" charset="-78"/>
            </a:endParaRPr>
          </a:p>
          <a:p>
            <a:pPr algn="ctr" rtl="1">
              <a:buNone/>
            </a:pPr>
            <a:r>
              <a:rPr lang="ar-SA" b="0" dirty="0" smtClean="0">
                <a:cs typeface="B Koodak" pitchFamily="2" charset="-78"/>
              </a:rPr>
              <a:t>کاهش </a:t>
            </a:r>
            <a:r>
              <a:rPr lang="ar-SA" b="0" dirty="0">
                <a:cs typeface="B Koodak" pitchFamily="2" charset="-78"/>
              </a:rPr>
              <a:t>گرد و غبار مشکلاتی </a:t>
            </a:r>
            <a:endParaRPr lang="fa-IR" b="0" dirty="0" smtClean="0">
              <a:cs typeface="B Koodak" pitchFamily="2" charset="-78"/>
            </a:endParaRPr>
          </a:p>
          <a:p>
            <a:pPr algn="ctr" rtl="1">
              <a:buNone/>
            </a:pPr>
            <a:r>
              <a:rPr lang="ar-SA" b="0" dirty="0" smtClean="0">
                <a:cs typeface="B Koodak" pitchFamily="2" charset="-78"/>
              </a:rPr>
              <a:t>مانند </a:t>
            </a:r>
            <a:r>
              <a:rPr lang="ar-SA" b="0" dirty="0">
                <a:cs typeface="B Koodak" pitchFamily="2" charset="-78"/>
              </a:rPr>
              <a:t>خستگی، سرفه، گلودرد و </a:t>
            </a:r>
            <a:endParaRPr lang="fa-IR" b="0" dirty="0" smtClean="0">
              <a:cs typeface="B Koodak" pitchFamily="2" charset="-78"/>
            </a:endParaRPr>
          </a:p>
          <a:p>
            <a:pPr algn="ctr" rtl="1">
              <a:buNone/>
            </a:pPr>
            <a:r>
              <a:rPr lang="ar-SA" b="0" dirty="0" smtClean="0">
                <a:cs typeface="B Koodak" pitchFamily="2" charset="-78"/>
              </a:rPr>
              <a:t>سایر </a:t>
            </a:r>
            <a:r>
              <a:rPr lang="ar-SA" b="0" dirty="0">
                <a:cs typeface="B Koodak" pitchFamily="2" charset="-78"/>
              </a:rPr>
              <a:t>علایم و مشکلات مرتبط </a:t>
            </a:r>
            <a:endParaRPr lang="fa-IR" b="0" dirty="0" smtClean="0">
              <a:cs typeface="B Koodak" pitchFamily="2" charset="-78"/>
            </a:endParaRPr>
          </a:p>
          <a:p>
            <a:pPr algn="ctr" rtl="1">
              <a:buNone/>
            </a:pPr>
            <a:r>
              <a:rPr lang="ar-SA" b="0" dirty="0" smtClean="0">
                <a:cs typeface="B Koodak" pitchFamily="2" charset="-78"/>
              </a:rPr>
              <a:t>با </a:t>
            </a:r>
            <a:r>
              <a:rPr lang="ar-SA" b="0" dirty="0">
                <a:cs typeface="B Koodak" pitchFamily="2" charset="-78"/>
              </a:rPr>
              <a:t>سرماخوردگی را تا 30 درصد </a:t>
            </a:r>
            <a:endParaRPr lang="fa-IR" b="0" dirty="0" smtClean="0">
              <a:cs typeface="B Koodak" pitchFamily="2" charset="-78"/>
            </a:endParaRPr>
          </a:p>
          <a:p>
            <a:pPr algn="ctr" rtl="1">
              <a:buNone/>
            </a:pPr>
            <a:r>
              <a:rPr lang="ar-SA" b="0" dirty="0" smtClean="0">
                <a:cs typeface="B Koodak" pitchFamily="2" charset="-78"/>
              </a:rPr>
              <a:t>کاهش </a:t>
            </a:r>
            <a:r>
              <a:rPr lang="ar-SA" b="0" dirty="0">
                <a:cs typeface="B Koodak" pitchFamily="2" charset="-78"/>
              </a:rPr>
              <a:t>دهند.</a:t>
            </a:r>
          </a:p>
          <a:p>
            <a:pPr algn="ctr" rtl="1">
              <a:buNone/>
            </a:pPr>
            <a:endParaRPr lang="en-US" b="0" dirty="0">
              <a:cs typeface="B Koodak" pitchFamily="2" charset="-78"/>
            </a:endParaRPr>
          </a:p>
        </p:txBody>
      </p:sp>
      <p:pic>
        <p:nvPicPr>
          <p:cNvPr id="5" name="Picture 4" descr="Scindapsus aureus 6 pCustomp c2u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9200" y="1981200"/>
            <a:ext cx="3790950" cy="38100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fa-IR" b="0" dirty="0" smtClean="0">
                <a:cs typeface="B Koodak" pitchFamily="2" charset="-78"/>
              </a:rPr>
              <a:t>انسان و آلودگي محيط زيست</a:t>
            </a:r>
            <a:endParaRPr lang="en-US" b="0" dirty="0">
              <a:cs typeface="B Koodak" pitchFamily="2" charset="-78"/>
            </a:endParaRPr>
          </a:p>
        </p:txBody>
      </p:sp>
      <p:pic>
        <p:nvPicPr>
          <p:cNvPr id="4" name="Picture 3" descr="pollutio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 rot="512153">
            <a:off x="1080949" y="2079214"/>
            <a:ext cx="4671060" cy="3619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86400"/>
            <a:ext cx="6248400" cy="1112838"/>
          </a:xfrm>
        </p:spPr>
        <p:txBody>
          <a:bodyPr/>
          <a:lstStyle/>
          <a:p>
            <a:r>
              <a:rPr lang="fa-IR" b="0" dirty="0" smtClean="0">
                <a:cs typeface="B Titr" pitchFamily="2" charset="-78"/>
              </a:rPr>
              <a:t>از گياهان نگهداري كنيم</a:t>
            </a:r>
            <a:endParaRPr lang="en-US" b="0" dirty="0">
              <a:cs typeface="B Titr" pitchFamily="2" charset="-78"/>
            </a:endParaRPr>
          </a:p>
        </p:txBody>
      </p:sp>
      <p:pic>
        <p:nvPicPr>
          <p:cNvPr id="4" name="Picture 3" descr="evb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4328" y="0"/>
            <a:ext cx="7809672" cy="561067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4419600" cy="1096963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fa-IR" sz="4400" b="0" dirty="0" smtClean="0">
                <a:cs typeface="B Titr" pitchFamily="2" charset="-78"/>
              </a:rPr>
              <a:t>گياه آب مي‌خورد.</a:t>
            </a:r>
            <a:endParaRPr lang="en-US" sz="4400" b="0" dirty="0">
              <a:cs typeface="B Titr" pitchFamily="2" charset="-78"/>
            </a:endParaRPr>
          </a:p>
        </p:txBody>
      </p:sp>
      <p:pic>
        <p:nvPicPr>
          <p:cNvPr id="4" name="Picture 3" descr="Irrigation Manage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609600"/>
            <a:ext cx="4572000" cy="3657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1"/>
            <a:ext cx="4038600" cy="1752600"/>
          </a:xfrm>
        </p:spPr>
        <p:txBody>
          <a:bodyPr/>
          <a:lstStyle/>
          <a:p>
            <a:pPr algn="r" rtl="1">
              <a:buNone/>
            </a:pPr>
            <a:r>
              <a:rPr lang="fa-IR" b="0" dirty="0" smtClean="0">
                <a:cs typeface="B Titr" pitchFamily="2" charset="-78"/>
              </a:rPr>
              <a:t>شاخه درخت، دست ما</a:t>
            </a:r>
            <a:endParaRPr lang="en-US" b="0" dirty="0">
              <a:cs typeface="B Titr" pitchFamily="2" charset="-78"/>
            </a:endParaRPr>
          </a:p>
        </p:txBody>
      </p:sp>
      <p:pic>
        <p:nvPicPr>
          <p:cNvPr id="5" name="Picture 4" descr="L008863855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590800"/>
            <a:ext cx="4762500" cy="3571875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0" dirty="0" smtClean="0">
                <a:cs typeface="B Titr" pitchFamily="2" charset="-78"/>
              </a:rPr>
              <a:t>دی اکسید گوگرد</a:t>
            </a:r>
            <a:endParaRPr lang="en-US" b="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ar-SA" b="0" dirty="0" smtClean="0">
                <a:cs typeface="B Koodak" pitchFamily="2" charset="-78"/>
              </a:rPr>
              <a:t>ایجاد </a:t>
            </a:r>
            <a:r>
              <a:rPr lang="ar-SA" b="0" dirty="0">
                <a:cs typeface="B Koodak" pitchFamily="2" charset="-78"/>
              </a:rPr>
              <a:t>واکنش هایی در </a:t>
            </a:r>
            <a:r>
              <a:rPr lang="ar-SA" b="0" dirty="0" smtClean="0">
                <a:cs typeface="B Koodak" pitchFamily="2" charset="-78"/>
              </a:rPr>
              <a:t>مغز</a:t>
            </a:r>
            <a:endParaRPr lang="fa-IR" b="0" dirty="0" smtClean="0">
              <a:cs typeface="B Koodak" pitchFamily="2" charset="-78"/>
            </a:endParaRPr>
          </a:p>
          <a:p>
            <a:pPr algn="r" rtl="1"/>
            <a:r>
              <a:rPr lang="ar-SA" b="0" dirty="0" smtClean="0">
                <a:cs typeface="B Koodak" pitchFamily="2" charset="-78"/>
              </a:rPr>
              <a:t>تحریک </a:t>
            </a:r>
            <a:r>
              <a:rPr lang="ar-SA" b="0" dirty="0">
                <a:cs typeface="B Koodak" pitchFamily="2" charset="-78"/>
              </a:rPr>
              <a:t>غشاء مخاطی دستگاه </a:t>
            </a:r>
            <a:r>
              <a:rPr lang="ar-SA" b="0" dirty="0" smtClean="0">
                <a:cs typeface="B Koodak" pitchFamily="2" charset="-78"/>
              </a:rPr>
              <a:t>تنفس</a:t>
            </a:r>
            <a:endParaRPr lang="fa-IR" b="0" dirty="0" smtClean="0">
              <a:cs typeface="B Koodak" pitchFamily="2" charset="-78"/>
            </a:endParaRPr>
          </a:p>
          <a:p>
            <a:pPr algn="r" rtl="1"/>
            <a:r>
              <a:rPr lang="ar-SA" b="0" dirty="0" smtClean="0">
                <a:cs typeface="B Koodak" pitchFamily="2" charset="-78"/>
              </a:rPr>
              <a:t>افزایش </a:t>
            </a:r>
            <a:r>
              <a:rPr lang="ar-SA" b="0" dirty="0">
                <a:cs typeface="B Koodak" pitchFamily="2" charset="-78"/>
              </a:rPr>
              <a:t>مقاومت ریه به جریان </a:t>
            </a:r>
            <a:r>
              <a:rPr lang="ar-SA" b="0" dirty="0" smtClean="0">
                <a:cs typeface="B Koodak" pitchFamily="2" charset="-78"/>
              </a:rPr>
              <a:t>هوا</a:t>
            </a:r>
            <a:endParaRPr lang="fa-IR" b="0" dirty="0" smtClean="0">
              <a:cs typeface="B Koodak" pitchFamily="2" charset="-78"/>
            </a:endParaRPr>
          </a:p>
          <a:p>
            <a:pPr algn="r" rtl="1"/>
            <a:r>
              <a:rPr lang="ar-SA" b="0" dirty="0" smtClean="0">
                <a:cs typeface="B Koodak" pitchFamily="2" charset="-78"/>
              </a:rPr>
              <a:t>درد </a:t>
            </a:r>
            <a:r>
              <a:rPr lang="ar-SA" b="0" dirty="0">
                <a:cs typeface="B Koodak" pitchFamily="2" charset="-78"/>
              </a:rPr>
              <a:t>در ناحیه سینه </a:t>
            </a:r>
            <a:endParaRPr lang="fa-IR" b="0" dirty="0" smtClean="0">
              <a:cs typeface="B Koodak" pitchFamily="2" charset="-78"/>
            </a:endParaRPr>
          </a:p>
          <a:p>
            <a:pPr algn="r" rtl="1"/>
            <a:r>
              <a:rPr lang="ar-SA" b="0" dirty="0" smtClean="0">
                <a:cs typeface="B Koodak" pitchFamily="2" charset="-78"/>
              </a:rPr>
              <a:t>اثر </a:t>
            </a:r>
            <a:r>
              <a:rPr lang="ar-SA" b="0" dirty="0">
                <a:cs typeface="B Koodak" pitchFamily="2" charset="-78"/>
              </a:rPr>
              <a:t>بر سیستم </a:t>
            </a:r>
            <a:r>
              <a:rPr lang="ar-SA" b="0" dirty="0" smtClean="0">
                <a:cs typeface="B Koodak" pitchFamily="2" charset="-78"/>
              </a:rPr>
              <a:t>گوارش</a:t>
            </a:r>
            <a:endParaRPr lang="fa-IR" b="0" dirty="0" smtClean="0">
              <a:cs typeface="B Koodak" pitchFamily="2" charset="-78"/>
            </a:endParaRPr>
          </a:p>
          <a:p>
            <a:pPr algn="r" rtl="1"/>
            <a:r>
              <a:rPr lang="ar-SA" b="0" dirty="0" smtClean="0">
                <a:cs typeface="B Koodak" pitchFamily="2" charset="-78"/>
              </a:rPr>
              <a:t>تحریک </a:t>
            </a:r>
            <a:r>
              <a:rPr lang="ar-SA" b="0" dirty="0">
                <a:cs typeface="B Koodak" pitchFamily="2" charset="-78"/>
              </a:rPr>
              <a:t>چشم </a:t>
            </a:r>
            <a:endParaRPr lang="fa-IR" b="0" dirty="0" smtClean="0">
              <a:cs typeface="B Koodak" pitchFamily="2" charset="-78"/>
            </a:endParaRPr>
          </a:p>
          <a:p>
            <a:pPr algn="r" rtl="1"/>
            <a:r>
              <a:rPr lang="ar-SA" b="0" dirty="0" smtClean="0">
                <a:cs typeface="B Koodak" pitchFamily="2" charset="-78"/>
              </a:rPr>
              <a:t>تنگی </a:t>
            </a:r>
            <a:r>
              <a:rPr lang="ar-SA" b="0" dirty="0">
                <a:cs typeface="B Koodak" pitchFamily="2" charset="-78"/>
              </a:rPr>
              <a:t>نفس </a:t>
            </a:r>
            <a:endParaRPr lang="fa-IR" b="0" dirty="0" smtClean="0">
              <a:cs typeface="B Koodak" pitchFamily="2" charset="-78"/>
            </a:endParaRPr>
          </a:p>
          <a:p>
            <a:pPr algn="r" rtl="1"/>
            <a:r>
              <a:rPr lang="ar-SA" b="0" dirty="0" smtClean="0">
                <a:cs typeface="B Koodak" pitchFamily="2" charset="-78"/>
              </a:rPr>
              <a:t>افزایش </a:t>
            </a:r>
            <a:r>
              <a:rPr lang="ar-SA" b="0" dirty="0">
                <a:cs typeface="B Koodak" pitchFamily="2" charset="-78"/>
              </a:rPr>
              <a:t>ضربان قلب </a:t>
            </a:r>
            <a:endParaRPr lang="fa-IR" b="0" dirty="0" smtClean="0">
              <a:cs typeface="B Koodak" pitchFamily="2" charset="-78"/>
            </a:endParaRPr>
          </a:p>
          <a:p>
            <a:pPr algn="r" rtl="1"/>
            <a:r>
              <a:rPr lang="ar-SA" b="0" dirty="0" smtClean="0">
                <a:cs typeface="B Koodak" pitchFamily="2" charset="-78"/>
              </a:rPr>
              <a:t>افزایش </a:t>
            </a:r>
            <a:r>
              <a:rPr lang="ar-SA" b="0" dirty="0">
                <a:cs typeface="B Koodak" pitchFamily="2" charset="-78"/>
              </a:rPr>
              <a:t>سرعت حرکات </a:t>
            </a:r>
            <a:r>
              <a:rPr lang="ar-SA" b="0" dirty="0" smtClean="0">
                <a:cs typeface="B Koodak" pitchFamily="2" charset="-78"/>
              </a:rPr>
              <a:t>تنفسی</a:t>
            </a:r>
            <a:endParaRPr lang="ar-SA" b="0" dirty="0">
              <a:cs typeface="B Koodak" pitchFamily="2" charset="-78"/>
            </a:endParaRPr>
          </a:p>
          <a:p>
            <a:pPr algn="r" rtl="1"/>
            <a:endParaRPr lang="en-US" b="0" dirty="0">
              <a:cs typeface="B Koodak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0" dirty="0" smtClean="0">
                <a:cs typeface="B Titr" pitchFamily="2" charset="-78"/>
              </a:rPr>
              <a:t>اکسیدهای ازت</a:t>
            </a:r>
            <a:endParaRPr lang="en-US" b="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b="0" dirty="0" smtClean="0">
                <a:cs typeface="B Koodak" pitchFamily="2" charset="-78"/>
              </a:rPr>
              <a:t>اختلال </a:t>
            </a:r>
            <a:r>
              <a:rPr lang="ar-SA" b="0" dirty="0">
                <a:cs typeface="B Koodak" pitchFamily="2" charset="-78"/>
              </a:rPr>
              <a:t>در </a:t>
            </a:r>
            <a:r>
              <a:rPr lang="ar-SA" b="0" dirty="0" smtClean="0">
                <a:cs typeface="B Koodak" pitchFamily="2" charset="-78"/>
              </a:rPr>
              <a:t>بویائی</a:t>
            </a:r>
            <a:endParaRPr lang="fa-IR" b="0" dirty="0" smtClean="0">
              <a:cs typeface="B Koodak" pitchFamily="2" charset="-78"/>
            </a:endParaRPr>
          </a:p>
          <a:p>
            <a:pPr algn="r" rtl="1"/>
            <a:r>
              <a:rPr lang="ar-SA" b="0" dirty="0" smtClean="0">
                <a:cs typeface="B Koodak" pitchFamily="2" charset="-78"/>
              </a:rPr>
              <a:t>بیحالی </a:t>
            </a:r>
            <a:r>
              <a:rPr lang="ar-SA" b="0" dirty="0">
                <a:cs typeface="B Koodak" pitchFamily="2" charset="-78"/>
              </a:rPr>
              <a:t>، خستگی </a:t>
            </a:r>
            <a:endParaRPr lang="fa-IR" b="0" dirty="0" smtClean="0">
              <a:cs typeface="B Koodak" pitchFamily="2" charset="-78"/>
            </a:endParaRPr>
          </a:p>
          <a:p>
            <a:pPr algn="r" rtl="1"/>
            <a:r>
              <a:rPr lang="ar-SA" b="0" dirty="0" smtClean="0">
                <a:cs typeface="B Koodak" pitchFamily="2" charset="-78"/>
              </a:rPr>
              <a:t>ناراحتی </a:t>
            </a:r>
            <a:r>
              <a:rPr lang="ar-SA" b="0" dirty="0">
                <a:cs typeface="B Koodak" pitchFamily="2" charset="-78"/>
              </a:rPr>
              <a:t>های حفره بینی </a:t>
            </a:r>
            <a:endParaRPr lang="fa-IR" b="0" dirty="0" smtClean="0">
              <a:cs typeface="B Koodak" pitchFamily="2" charset="-78"/>
            </a:endParaRPr>
          </a:p>
          <a:p>
            <a:pPr algn="r" rtl="1"/>
            <a:r>
              <a:rPr lang="ar-SA" b="0" dirty="0" smtClean="0">
                <a:cs typeface="B Koodak" pitchFamily="2" charset="-78"/>
              </a:rPr>
              <a:t>اشکالات تنفسی</a:t>
            </a:r>
            <a:endParaRPr lang="fa-IR" b="0" dirty="0" smtClean="0">
              <a:cs typeface="B Koodak" pitchFamily="2" charset="-78"/>
            </a:endParaRPr>
          </a:p>
          <a:p>
            <a:pPr algn="r" rtl="1"/>
            <a:r>
              <a:rPr lang="ar-SA" b="0" dirty="0" smtClean="0">
                <a:cs typeface="B Koodak" pitchFamily="2" charset="-78"/>
              </a:rPr>
              <a:t>تحریک </a:t>
            </a:r>
            <a:r>
              <a:rPr lang="ar-SA" b="0" dirty="0">
                <a:cs typeface="B Koodak" pitchFamily="2" charset="-78"/>
              </a:rPr>
              <a:t>گلو ، چشم </a:t>
            </a:r>
            <a:endParaRPr lang="fa-IR" b="0" dirty="0" smtClean="0">
              <a:cs typeface="B Koodak" pitchFamily="2" charset="-78"/>
            </a:endParaRPr>
          </a:p>
          <a:p>
            <a:pPr algn="r" rtl="1"/>
            <a:r>
              <a:rPr lang="ar-SA" b="0" dirty="0" smtClean="0">
                <a:cs typeface="B Koodak" pitchFamily="2" charset="-78"/>
              </a:rPr>
              <a:t>ناراحتی </a:t>
            </a:r>
            <a:r>
              <a:rPr lang="ar-SA" b="0" dirty="0">
                <a:cs typeface="B Koodak" pitchFamily="2" charset="-78"/>
              </a:rPr>
              <a:t>های </a:t>
            </a:r>
            <a:r>
              <a:rPr lang="ar-SA" b="0" dirty="0" smtClean="0">
                <a:cs typeface="B Koodak" pitchFamily="2" charset="-78"/>
              </a:rPr>
              <a:t>اعصاب</a:t>
            </a:r>
            <a:endParaRPr lang="fa-IR" b="0" dirty="0" smtClean="0">
              <a:cs typeface="B Koodak" pitchFamily="2" charset="-78"/>
            </a:endParaRPr>
          </a:p>
          <a:p>
            <a:pPr algn="r" rtl="1"/>
            <a:r>
              <a:rPr lang="ar-SA" b="0" dirty="0" smtClean="0">
                <a:cs typeface="B Koodak" pitchFamily="2" charset="-78"/>
              </a:rPr>
              <a:t>گشادی </a:t>
            </a:r>
            <a:r>
              <a:rPr lang="ar-SA" b="0" dirty="0">
                <a:cs typeface="B Koodak" pitchFamily="2" charset="-78"/>
              </a:rPr>
              <a:t>مردمک چشم </a:t>
            </a:r>
            <a:endParaRPr lang="fa-IR" b="0" dirty="0" smtClean="0">
              <a:cs typeface="B Koodak" pitchFamily="2" charset="-78"/>
            </a:endParaRPr>
          </a:p>
          <a:p>
            <a:pPr algn="r" rtl="1"/>
            <a:endParaRPr lang="ar-SA" b="0" dirty="0">
              <a:cs typeface="B Koodak" pitchFamily="2" charset="-78"/>
            </a:endParaRPr>
          </a:p>
          <a:p>
            <a:pPr algn="r" rtl="1"/>
            <a:endParaRPr lang="en-US" b="0" dirty="0">
              <a:cs typeface="B Koodak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0" dirty="0" smtClean="0">
                <a:cs typeface="B Titr" pitchFamily="2" charset="-78"/>
              </a:rPr>
              <a:t>اکسیدان های فتو شیمیایی</a:t>
            </a:r>
            <a:endParaRPr lang="en-US" b="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ar-SA" b="0" dirty="0" smtClean="0">
                <a:cs typeface="B Koodak" pitchFamily="2" charset="-78"/>
              </a:rPr>
              <a:t>سرفه </a:t>
            </a:r>
            <a:endParaRPr lang="fa-IR" b="0" dirty="0" smtClean="0">
              <a:cs typeface="B Koodak" pitchFamily="2" charset="-78"/>
            </a:endParaRPr>
          </a:p>
          <a:p>
            <a:pPr algn="r" rtl="1"/>
            <a:r>
              <a:rPr lang="ar-SA" b="0" dirty="0" smtClean="0">
                <a:cs typeface="B Koodak" pitchFamily="2" charset="-78"/>
              </a:rPr>
              <a:t>کوتاه </a:t>
            </a:r>
            <a:r>
              <a:rPr lang="ar-SA" b="0" dirty="0">
                <a:cs typeface="B Koodak" pitchFamily="2" charset="-78"/>
              </a:rPr>
              <a:t>شدن تنفس </a:t>
            </a:r>
            <a:endParaRPr lang="fa-IR" b="0" dirty="0" smtClean="0">
              <a:cs typeface="B Koodak" pitchFamily="2" charset="-78"/>
            </a:endParaRPr>
          </a:p>
          <a:p>
            <a:pPr algn="r" rtl="1"/>
            <a:r>
              <a:rPr lang="ar-SA" b="0" dirty="0" smtClean="0">
                <a:cs typeface="B Koodak" pitchFamily="2" charset="-78"/>
              </a:rPr>
              <a:t>انقباض </a:t>
            </a:r>
            <a:r>
              <a:rPr lang="ar-SA" b="0" dirty="0">
                <a:cs typeface="B Koodak" pitchFamily="2" charset="-78"/>
              </a:rPr>
              <a:t>مجاری </a:t>
            </a:r>
            <a:r>
              <a:rPr lang="ar-SA" b="0" dirty="0" smtClean="0">
                <a:cs typeface="B Koodak" pitchFamily="2" charset="-78"/>
              </a:rPr>
              <a:t>هوایی</a:t>
            </a:r>
            <a:endParaRPr lang="fa-IR" b="0" dirty="0" smtClean="0">
              <a:cs typeface="B Koodak" pitchFamily="2" charset="-78"/>
            </a:endParaRPr>
          </a:p>
          <a:p>
            <a:pPr algn="r" rtl="1"/>
            <a:r>
              <a:rPr lang="ar-SA" b="0" dirty="0" smtClean="0">
                <a:cs typeface="B Koodak" pitchFamily="2" charset="-78"/>
              </a:rPr>
              <a:t>سردرد </a:t>
            </a:r>
            <a:endParaRPr lang="fa-IR" b="0" dirty="0" smtClean="0">
              <a:cs typeface="B Koodak" pitchFamily="2" charset="-78"/>
            </a:endParaRPr>
          </a:p>
          <a:p>
            <a:pPr algn="r" rtl="1"/>
            <a:r>
              <a:rPr lang="ar-SA" b="0" dirty="0" smtClean="0">
                <a:cs typeface="B Koodak" pitchFamily="2" charset="-78"/>
              </a:rPr>
              <a:t>‌تنگی </a:t>
            </a:r>
            <a:r>
              <a:rPr lang="ar-SA" b="0" dirty="0">
                <a:cs typeface="B Koodak" pitchFamily="2" charset="-78"/>
              </a:rPr>
              <a:t>نفس </a:t>
            </a:r>
            <a:endParaRPr lang="fa-IR" b="0" dirty="0" smtClean="0">
              <a:cs typeface="B Koodak" pitchFamily="2" charset="-78"/>
            </a:endParaRPr>
          </a:p>
          <a:p>
            <a:pPr algn="r" rtl="1"/>
            <a:r>
              <a:rPr lang="ar-SA" b="0" dirty="0" smtClean="0">
                <a:cs typeface="B Koodak" pitchFamily="2" charset="-78"/>
              </a:rPr>
              <a:t>اختلالات </a:t>
            </a:r>
            <a:r>
              <a:rPr lang="ar-SA" b="0" dirty="0">
                <a:cs typeface="B Koodak" pitchFamily="2" charset="-78"/>
              </a:rPr>
              <a:t>تنفسی </a:t>
            </a:r>
            <a:endParaRPr lang="fa-IR" b="0" dirty="0" smtClean="0">
              <a:cs typeface="B Koodak" pitchFamily="2" charset="-78"/>
            </a:endParaRPr>
          </a:p>
          <a:p>
            <a:pPr algn="r" rtl="1"/>
            <a:r>
              <a:rPr lang="ar-SA" b="0" dirty="0" smtClean="0">
                <a:cs typeface="B Koodak" pitchFamily="2" charset="-78"/>
              </a:rPr>
              <a:t>تغییر </a:t>
            </a:r>
            <a:r>
              <a:rPr lang="ar-SA" b="0" dirty="0">
                <a:cs typeface="B Koodak" pitchFamily="2" charset="-78"/>
              </a:rPr>
              <a:t>گلبولهای قرمز خون </a:t>
            </a:r>
            <a:endParaRPr lang="fa-IR" b="0" dirty="0" smtClean="0">
              <a:cs typeface="B Koodak" pitchFamily="2" charset="-78"/>
            </a:endParaRPr>
          </a:p>
          <a:p>
            <a:pPr algn="r" rtl="1"/>
            <a:r>
              <a:rPr lang="ar-SA" b="0" dirty="0" smtClean="0">
                <a:cs typeface="B Koodak" pitchFamily="2" charset="-78"/>
              </a:rPr>
              <a:t>التهاب </a:t>
            </a:r>
            <a:r>
              <a:rPr lang="ar-SA" b="0" dirty="0">
                <a:cs typeface="B Koodak" pitchFamily="2" charset="-78"/>
              </a:rPr>
              <a:t>حلق و گلو </a:t>
            </a:r>
            <a:endParaRPr lang="fa-IR" b="0" dirty="0" smtClean="0">
              <a:cs typeface="B Koodak" pitchFamily="2" charset="-78"/>
            </a:endParaRPr>
          </a:p>
          <a:p>
            <a:pPr algn="r" rtl="1"/>
            <a:r>
              <a:rPr lang="ar-SA" b="0" dirty="0" smtClean="0">
                <a:cs typeface="B Koodak" pitchFamily="2" charset="-78"/>
              </a:rPr>
              <a:t>تحریک </a:t>
            </a:r>
            <a:r>
              <a:rPr lang="ar-SA" b="0" dirty="0">
                <a:cs typeface="B Koodak" pitchFamily="2" charset="-78"/>
              </a:rPr>
              <a:t>چشم و آبریزش </a:t>
            </a:r>
            <a:r>
              <a:rPr lang="ar-SA" b="0" dirty="0" smtClean="0">
                <a:cs typeface="B Koodak" pitchFamily="2" charset="-78"/>
              </a:rPr>
              <a:t>چشم</a:t>
            </a:r>
            <a:endParaRPr lang="fa-IR" b="0" dirty="0" smtClean="0">
              <a:cs typeface="B Koodak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0" dirty="0" smtClean="0">
                <a:cs typeface="B Titr" pitchFamily="2" charset="-78"/>
              </a:rPr>
              <a:t>مونواكسيد كربن</a:t>
            </a:r>
            <a:endParaRPr lang="en-US" b="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0" dirty="0" smtClean="0">
                <a:cs typeface="B Koodak" pitchFamily="2" charset="-78"/>
              </a:rPr>
              <a:t>ا</a:t>
            </a:r>
            <a:r>
              <a:rPr lang="ar-SA" b="0" dirty="0" smtClean="0">
                <a:cs typeface="B Koodak" pitchFamily="2" charset="-78"/>
              </a:rPr>
              <a:t>ثر </a:t>
            </a:r>
            <a:r>
              <a:rPr lang="ar-SA" b="0" dirty="0">
                <a:cs typeface="B Koodak" pitchFamily="2" charset="-78"/>
              </a:rPr>
              <a:t>بر سیستم اعصاب مرکزی </a:t>
            </a:r>
            <a:endParaRPr lang="fa-IR" b="0" dirty="0" smtClean="0">
              <a:cs typeface="B Koodak" pitchFamily="2" charset="-78"/>
            </a:endParaRPr>
          </a:p>
          <a:p>
            <a:pPr algn="r" rtl="1"/>
            <a:r>
              <a:rPr lang="ar-SA" b="0" dirty="0" smtClean="0">
                <a:cs typeface="B Koodak" pitchFamily="2" charset="-78"/>
              </a:rPr>
              <a:t>اختلال </a:t>
            </a:r>
            <a:r>
              <a:rPr lang="ar-SA" b="0" dirty="0">
                <a:cs typeface="B Koodak" pitchFamily="2" charset="-78"/>
              </a:rPr>
              <a:t>در تشخیص زمان </a:t>
            </a:r>
            <a:endParaRPr lang="fa-IR" b="0" dirty="0" smtClean="0">
              <a:cs typeface="B Koodak" pitchFamily="2" charset="-78"/>
            </a:endParaRPr>
          </a:p>
          <a:p>
            <a:pPr algn="r" rtl="1"/>
            <a:r>
              <a:rPr lang="ar-SA" b="0" dirty="0" smtClean="0">
                <a:cs typeface="B Koodak" pitchFamily="2" charset="-78"/>
              </a:rPr>
              <a:t>اشکالات </a:t>
            </a:r>
            <a:r>
              <a:rPr lang="ar-SA" b="0" dirty="0">
                <a:cs typeface="B Koodak" pitchFamily="2" charset="-78"/>
              </a:rPr>
              <a:t>بینایی </a:t>
            </a:r>
            <a:endParaRPr lang="fa-IR" b="0" dirty="0" smtClean="0">
              <a:cs typeface="B Koodak" pitchFamily="2" charset="-78"/>
            </a:endParaRPr>
          </a:p>
          <a:p>
            <a:pPr algn="r" rtl="1"/>
            <a:r>
              <a:rPr lang="ar-SA" b="0" dirty="0" smtClean="0">
                <a:cs typeface="B Koodak" pitchFamily="2" charset="-78"/>
              </a:rPr>
              <a:t>تغییر </a:t>
            </a:r>
            <a:r>
              <a:rPr lang="ar-SA" b="0" dirty="0">
                <a:cs typeface="B Koodak" pitchFamily="2" charset="-78"/>
              </a:rPr>
              <a:t>در اعمال قلب ، تنفس </a:t>
            </a:r>
            <a:endParaRPr lang="fa-IR" b="0" dirty="0" smtClean="0">
              <a:cs typeface="B Koodak" pitchFamily="2" charset="-78"/>
            </a:endParaRPr>
          </a:p>
          <a:p>
            <a:pPr algn="r" rtl="1"/>
            <a:r>
              <a:rPr lang="ar-SA" b="0" dirty="0" smtClean="0">
                <a:cs typeface="B Koodak" pitchFamily="2" charset="-78"/>
              </a:rPr>
              <a:t>خستگی </a:t>
            </a:r>
            <a:endParaRPr lang="fa-IR" b="0" dirty="0" smtClean="0">
              <a:cs typeface="B Koodak" pitchFamily="2" charset="-78"/>
            </a:endParaRPr>
          </a:p>
          <a:p>
            <a:pPr algn="r" rtl="1"/>
            <a:r>
              <a:rPr lang="ar-SA" b="0" dirty="0" smtClean="0">
                <a:cs typeface="B Koodak" pitchFamily="2" charset="-78"/>
              </a:rPr>
              <a:t>خواب </a:t>
            </a:r>
            <a:r>
              <a:rPr lang="ar-SA" b="0" dirty="0">
                <a:cs typeface="B Koodak" pitchFamily="2" charset="-78"/>
              </a:rPr>
              <a:t>آلودگی </a:t>
            </a:r>
            <a:endParaRPr lang="fa-IR" b="0" dirty="0" smtClean="0">
              <a:cs typeface="B Koodak" pitchFamily="2" charset="-78"/>
            </a:endParaRPr>
          </a:p>
          <a:p>
            <a:pPr algn="r" rtl="1"/>
            <a:r>
              <a:rPr lang="ar-SA" b="0" dirty="0" smtClean="0">
                <a:cs typeface="B Koodak" pitchFamily="2" charset="-78"/>
              </a:rPr>
              <a:t>حالت </a:t>
            </a:r>
            <a:r>
              <a:rPr lang="ar-SA" b="0" dirty="0">
                <a:cs typeface="B Koodak" pitchFamily="2" charset="-78"/>
              </a:rPr>
              <a:t>کما و مرگ</a:t>
            </a:r>
          </a:p>
          <a:p>
            <a:pPr algn="r" rtl="1"/>
            <a:endParaRPr lang="en-US" b="0" dirty="0">
              <a:cs typeface="B Koodak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0" dirty="0" smtClean="0">
                <a:cs typeface="B Titr" pitchFamily="2" charset="-78"/>
              </a:rPr>
              <a:t>انسان و بحران غذا</a:t>
            </a:r>
            <a:endParaRPr lang="en-US" b="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572000" cy="4449763"/>
          </a:xfrm>
        </p:spPr>
        <p:txBody>
          <a:bodyPr/>
          <a:lstStyle/>
          <a:p>
            <a:pPr algn="ctr" rtl="1">
              <a:lnSpc>
                <a:spcPct val="150000"/>
              </a:lnSpc>
              <a:buNone/>
            </a:pPr>
            <a:r>
              <a:rPr lang="ar-SA" b="0" dirty="0">
                <a:cs typeface="B Koodak" pitchFamily="2" charset="-78"/>
              </a:rPr>
              <a:t>طبق آخرین ارزیابی ها، هم اکنون تعداد گرسنگان جهان به </a:t>
            </a:r>
            <a:r>
              <a:rPr lang="ar-SA" b="0" dirty="0" smtClean="0">
                <a:cs typeface="B Koodak" pitchFamily="2" charset="-78"/>
              </a:rPr>
              <a:t>مرز </a:t>
            </a:r>
            <a:r>
              <a:rPr lang="ar-SA" b="0" dirty="0">
                <a:cs typeface="B Koodak" pitchFamily="2" charset="-78"/>
              </a:rPr>
              <a:t>یک میلیارد نفر نزدیک شده است.</a:t>
            </a:r>
          </a:p>
          <a:p>
            <a:pPr algn="ctr" rtl="1">
              <a:lnSpc>
                <a:spcPct val="150000"/>
              </a:lnSpc>
            </a:pPr>
            <a:endParaRPr lang="en-US" b="0" dirty="0">
              <a:cs typeface="B Koodak" pitchFamily="2" charset="-78"/>
            </a:endParaRPr>
          </a:p>
        </p:txBody>
      </p:sp>
      <p:pic>
        <p:nvPicPr>
          <p:cNvPr id="4" name="Picture 3" descr="hands-grabbing-bread-egy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3886200"/>
            <a:ext cx="4200525" cy="2795759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0">
              <a:cs typeface="B Koodak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>
              <a:buNone/>
            </a:pPr>
            <a:r>
              <a:rPr lang="fa-IR" sz="5400" b="0" dirty="0" smtClean="0">
                <a:cs typeface="B Titr" pitchFamily="2" charset="-78"/>
              </a:rPr>
              <a:t>گياهان به كمك ما مي‌آيند.</a:t>
            </a:r>
            <a:endParaRPr lang="en-US" sz="5400" b="0" dirty="0">
              <a:cs typeface="B Titr" pitchFamily="2" charset="-78"/>
            </a:endParaRPr>
          </a:p>
        </p:txBody>
      </p:sp>
      <p:pic>
        <p:nvPicPr>
          <p:cNvPr id="4" name="Picture 3" descr="12242710719PB9b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2495044"/>
            <a:ext cx="2590800" cy="401230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634</Words>
  <Application>Microsoft Office PowerPoint</Application>
  <PresentationFormat>On-screen Show (4:3)</PresentationFormat>
  <Paragraphs>112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گياهان، ناجيان زمين</vt:lpstr>
      <vt:lpstr>لطفاً ما را نجات دهيد!</vt:lpstr>
      <vt:lpstr>انسان و آلودگي محيط زيست</vt:lpstr>
      <vt:lpstr>دی اکسید گوگرد</vt:lpstr>
      <vt:lpstr>اکسیدهای ازت</vt:lpstr>
      <vt:lpstr>اکسیدان های فتو شیمیایی</vt:lpstr>
      <vt:lpstr>مونواكسيد كربن</vt:lpstr>
      <vt:lpstr>انسان و بحران غذا</vt:lpstr>
      <vt:lpstr>Slide 9</vt:lpstr>
      <vt:lpstr>Slide 10</vt:lpstr>
      <vt:lpstr>برآورد جديد حاكي از وجود 400 هزار گونه گياه گلدار است</vt:lpstr>
      <vt:lpstr>Slide 12</vt:lpstr>
      <vt:lpstr>Slide 13</vt:lpstr>
      <vt:lpstr>Slide 14</vt:lpstr>
      <vt:lpstr>Slide 15</vt:lpstr>
      <vt:lpstr>فتوسنتز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گیاهان خستگی و سرماخوردگی را از بین می‏برند </vt:lpstr>
      <vt:lpstr>از گياهان نگهداري كنيم</vt:lpstr>
      <vt:lpstr>Slide 31</vt:lpstr>
      <vt:lpstr>Slide 32</vt:lpstr>
    </vt:vector>
  </TitlesOfParts>
  <Company>sazgar.com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گياهان، ناجيان زمين</dc:title>
  <dc:creator>Bahman</dc:creator>
  <cp:lastModifiedBy>Bahman</cp:lastModifiedBy>
  <cp:revision>9</cp:revision>
  <dcterms:created xsi:type="dcterms:W3CDTF">2010-12-06T06:01:34Z</dcterms:created>
  <dcterms:modified xsi:type="dcterms:W3CDTF">2010-12-06T14:17:48Z</dcterms:modified>
</cp:coreProperties>
</file>